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6" r:id="rId1"/>
  </p:sldMasterIdLst>
  <p:notesMasterIdLst>
    <p:notesMasterId r:id="rId18"/>
  </p:notesMasterIdLst>
  <p:handoutMasterIdLst>
    <p:handoutMasterId r:id="rId19"/>
  </p:handoutMasterIdLst>
  <p:sldIdLst>
    <p:sldId id="1705" r:id="rId2"/>
    <p:sldId id="1706" r:id="rId3"/>
    <p:sldId id="1707" r:id="rId4"/>
    <p:sldId id="1708" r:id="rId5"/>
    <p:sldId id="1709" r:id="rId6"/>
    <p:sldId id="1710" r:id="rId7"/>
    <p:sldId id="1711" r:id="rId8"/>
    <p:sldId id="1712" r:id="rId9"/>
    <p:sldId id="1713" r:id="rId10"/>
    <p:sldId id="1714" r:id="rId11"/>
    <p:sldId id="1715" r:id="rId12"/>
    <p:sldId id="1716" r:id="rId13"/>
    <p:sldId id="1717" r:id="rId14"/>
    <p:sldId id="1718" r:id="rId15"/>
    <p:sldId id="1719" r:id="rId16"/>
    <p:sldId id="1720" r:id="rId17"/>
  </p:sldIdLst>
  <p:sldSz cx="9906000" cy="6858000" type="A4"/>
  <p:notesSz cx="6781800" cy="9918700"/>
  <p:custDataLst>
    <p:tags r:id="rId20"/>
  </p:custData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600" kern="1200">
        <a:solidFill>
          <a:schemeClr val="tx1"/>
        </a:solidFill>
        <a:latin typeface="Imago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ter Schiemann" initials="" lastIdx="1" clrIdx="0"/>
  <p:cmAuthor id="1" name="Beat Widler" initials="" lastIdx="2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EFF"/>
    <a:srgbClr val="A5CCC9"/>
    <a:srgbClr val="66FFFF"/>
    <a:srgbClr val="CC3300"/>
    <a:srgbClr val="336699"/>
    <a:srgbClr val="FFFFCC"/>
    <a:srgbClr val="EAEAEA"/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5" autoAdjust="0"/>
    <p:restoredTop sz="95646" autoAdjust="0"/>
  </p:normalViewPr>
  <p:slideViewPr>
    <p:cSldViewPr snapToObjects="1" showGuides="1">
      <p:cViewPr varScale="1">
        <p:scale>
          <a:sx n="95" d="100"/>
          <a:sy n="95" d="100"/>
        </p:scale>
        <p:origin x="-96" y="-300"/>
      </p:cViewPr>
      <p:guideLst>
        <p:guide orient="horz" pos="488"/>
        <p:guide orient="horz" pos="1134"/>
        <p:guide orient="horz" pos="4319"/>
        <p:guide pos="139"/>
        <p:guide pos="3128"/>
        <p:guide pos="61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48" d="100"/>
          <a:sy n="48" d="100"/>
        </p:scale>
        <p:origin x="-1884" y="-90"/>
      </p:cViewPr>
      <p:guideLst>
        <p:guide orient="horz" pos="3124"/>
        <p:guide pos="21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699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863600"/>
            <a:ext cx="5029200" cy="3481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08525"/>
            <a:ext cx="4972050" cy="4579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7" tIns="44445" rIns="90477" bIns="444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Klicken Sie, um die Formate des Vorlagentextes zu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0321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ＭＳ Ｐゴシック" charset="0"/>
        <a:cs typeface="ＭＳ Ｐゴシック" charset="0"/>
      </a:defRPr>
    </a:lvl1pPr>
    <a:lvl2pPr marL="457200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ＭＳ Ｐゴシック" charset="0"/>
        <a:cs typeface="+mn-cs"/>
      </a:defRPr>
    </a:lvl2pPr>
    <a:lvl3pPr marL="9159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ＭＳ Ｐゴシック" charset="0"/>
        <a:cs typeface="+mn-cs"/>
      </a:defRPr>
    </a:lvl3pPr>
    <a:lvl4pPr marL="13731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ＭＳ Ｐゴシック" charset="0"/>
        <a:cs typeface="+mn-cs"/>
      </a:defRPr>
    </a:lvl4pPr>
    <a:lvl5pPr marL="18303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Life Tree Title Slide Ligh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300" y="1775775"/>
            <a:ext cx="6836960" cy="1440000"/>
          </a:xfrm>
        </p:spPr>
        <p:txBody>
          <a:bodyPr/>
          <a:lstStyle>
            <a:lvl1pPr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348046"/>
            <a:ext cx="6797960" cy="288000"/>
          </a:xfrm>
        </p:spPr>
        <p:txBody>
          <a:bodyPr/>
          <a:lstStyle>
            <a:lvl1pPr marL="0" indent="0" algn="l">
              <a:lnSpc>
                <a:spcPts val="1920"/>
              </a:lnSpc>
              <a:buNone/>
              <a:defRPr b="0" spc="-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AD24-B5E2-1D49-9E9C-A5DF5090B767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Widler</a:t>
            </a:r>
            <a:r>
              <a:rPr lang="en-US" baseline="0" dirty="0" smtClean="0"/>
              <a:t> &amp; </a:t>
            </a:r>
            <a:r>
              <a:rPr lang="en-US" baseline="0" dirty="0" err="1" smtClean="0"/>
              <a:t>Schiemann</a:t>
            </a:r>
            <a:r>
              <a:rPr lang="en-US" baseline="0" dirty="0" smtClean="0"/>
              <a:t> Ltd. 2012	</a:t>
            </a:r>
            <a:r>
              <a:rPr lang="en-US" sz="1600" baseline="0" dirty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15" name="Picture 14" descr="logo_p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55354"/>
            <a:ext cx="1533195" cy="1386886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71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38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Life Tree Title Slide Ligh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300" y="2819400"/>
            <a:ext cx="6836960" cy="1440000"/>
          </a:xfrm>
        </p:spPr>
        <p:txBody>
          <a:bodyPr/>
          <a:lstStyle>
            <a:lvl1pPr>
              <a:defRPr sz="3600" baseline="0">
                <a:solidFill>
                  <a:schemeClr val="tx2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040" y="2415225"/>
            <a:ext cx="6797960" cy="288000"/>
          </a:xfrm>
        </p:spPr>
        <p:txBody>
          <a:bodyPr/>
          <a:lstStyle>
            <a:lvl1pPr marL="0" indent="0" algn="l">
              <a:lnSpc>
                <a:spcPts val="1920"/>
              </a:lnSpc>
              <a:buNone/>
              <a:defRPr b="0" spc="-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9AD24-B5E2-1D49-9E9C-A5DF5090B767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Widler</a:t>
            </a:r>
            <a:r>
              <a:rPr lang="en-US" baseline="0" dirty="0" smtClean="0"/>
              <a:t> &amp; </a:t>
            </a:r>
            <a:r>
              <a:rPr lang="en-US" baseline="0" dirty="0" err="1" smtClean="0"/>
              <a:t>Schiemann</a:t>
            </a:r>
            <a:r>
              <a:rPr lang="en-US" baseline="0" dirty="0" smtClean="0"/>
              <a:t> Ltd. 2012	</a:t>
            </a:r>
            <a:r>
              <a:rPr lang="en-US" sz="1600" baseline="0" dirty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15" name="Picture 14" descr="logo_po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55354"/>
            <a:ext cx="1533195" cy="1386886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309977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Life Tree Title Slide Dar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300" y="1774800"/>
            <a:ext cx="6836960" cy="1440000"/>
          </a:xfrm>
        </p:spPr>
        <p:txBody>
          <a:bodyPr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348000"/>
            <a:ext cx="6797960" cy="288000"/>
          </a:xfrm>
        </p:spPr>
        <p:txBody>
          <a:bodyPr/>
          <a:lstStyle>
            <a:lvl1pPr marL="0" indent="0" algn="l">
              <a:lnSpc>
                <a:spcPts val="1920"/>
              </a:lnSpc>
              <a:buNone/>
              <a:defRPr b="0" spc="-2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31136-E36A-F041-871B-8E803522F32D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Widler</a:t>
            </a:r>
            <a:r>
              <a:rPr lang="en-US" baseline="0" dirty="0" smtClean="0"/>
              <a:t> &amp; </a:t>
            </a:r>
            <a:r>
              <a:rPr lang="en-US" baseline="0" dirty="0" err="1" smtClean="0"/>
              <a:t>Schiemann</a:t>
            </a:r>
            <a:r>
              <a:rPr lang="en-US" baseline="0" dirty="0" smtClean="0"/>
              <a:t> Ltd. 2012	</a:t>
            </a:r>
            <a:r>
              <a:rPr lang="en-US" sz="1600" baseline="0" dirty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9" name="Picture 8" descr="logo_neg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65714"/>
            <a:ext cx="1533195" cy="1386886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287709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38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Life Tree Title Slide Dar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6300" y="2818800"/>
            <a:ext cx="6836960" cy="1440000"/>
          </a:xfrm>
        </p:spPr>
        <p:txBody>
          <a:bodyPr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15600"/>
            <a:ext cx="6797960" cy="288000"/>
          </a:xfrm>
        </p:spPr>
        <p:txBody>
          <a:bodyPr/>
          <a:lstStyle>
            <a:lvl1pPr marL="0" indent="0" algn="l">
              <a:lnSpc>
                <a:spcPts val="1920"/>
              </a:lnSpc>
              <a:buNone/>
              <a:defRPr b="0" spc="-2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31136-E36A-F041-871B-8E803522F32D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en-US" baseline="0" smtClean="0"/>
              <a:t> Widler &amp; Schiemann Ltd. 2012	</a:t>
            </a:r>
            <a:r>
              <a:rPr lang="en-US" sz="1600" baseline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9" name="Picture 8" descr="logo_neg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65714"/>
            <a:ext cx="1533195" cy="1386886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971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98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Life Tree Divid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7" y="3543000"/>
            <a:ext cx="9108017" cy="648000"/>
          </a:xfrm>
        </p:spPr>
        <p:txBody>
          <a:bodyPr/>
          <a:lstStyle>
            <a:lvl1pPr>
              <a:defRPr sz="3200" spc="-50" baseline="0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000" y="3055663"/>
            <a:ext cx="9108017" cy="3600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7C5E5-F11D-5D4B-91B8-8497F2878714}" type="datetime1">
              <a:rPr lang="de-CH" smtClean="0"/>
              <a:t>13.08.2013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en-US" baseline="0" smtClean="0"/>
              <a:t> Widler &amp; Schiemann Ltd. 2012	</a:t>
            </a:r>
            <a:r>
              <a:rPr lang="en-US" sz="1600" baseline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7" name="Picture 6" descr="logo_pos_Sma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04800"/>
            <a:ext cx="1094269" cy="98758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H="1">
            <a:off x="351001" y="1447800"/>
            <a:ext cx="9201468" cy="0"/>
          </a:xfrm>
          <a:prstGeom prst="line">
            <a:avLst/>
          </a:prstGeom>
          <a:ln w="12700">
            <a:solidFill>
              <a:schemeClr val="bg2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33" y="323983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13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Life Tree Divid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7" y="1803888"/>
            <a:ext cx="9108017" cy="648000"/>
          </a:xfrm>
        </p:spPr>
        <p:txBody>
          <a:bodyPr/>
          <a:lstStyle>
            <a:lvl1pPr>
              <a:defRPr spc="-50" baseline="0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000" y="2690798"/>
            <a:ext cx="9108017" cy="3600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7C5E5-F11D-5D4B-91B8-8497F2878714}" type="datetime1">
              <a:rPr lang="de-CH" smtClean="0"/>
              <a:t>13.08.2013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en-US" baseline="0" smtClean="0"/>
              <a:t> Widler &amp; Schiemann Ltd. 2012	</a:t>
            </a:r>
            <a:r>
              <a:rPr lang="en-US" sz="1600" baseline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7" name="Picture 6" descr="logo_pos_Sma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04800"/>
            <a:ext cx="1094269" cy="98758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H="1">
            <a:off x="351001" y="1447800"/>
            <a:ext cx="9201468" cy="0"/>
          </a:xfrm>
          <a:prstGeom prst="line">
            <a:avLst/>
          </a:prstGeom>
          <a:ln w="12700">
            <a:solidFill>
              <a:schemeClr val="bg2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287709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38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Life Tree Divider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8" y="762000"/>
            <a:ext cx="8103924" cy="648000"/>
          </a:xfrm>
        </p:spPr>
        <p:txBody>
          <a:bodyPr/>
          <a:lstStyle>
            <a:lvl1pPr>
              <a:defRPr spc="-50" baseline="0"/>
            </a:lvl1pPr>
          </a:lstStyle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001" y="1600200"/>
            <a:ext cx="8107200" cy="46482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7C5E5-F11D-5D4B-91B8-8497F2878714}" type="datetime1">
              <a:rPr lang="de-CH" smtClean="0"/>
              <a:t>13.08.2013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en-US" baseline="0" smtClean="0"/>
              <a:t> Widler &amp; Schiemann Ltd. 2012	</a:t>
            </a:r>
            <a:r>
              <a:rPr lang="en-US" sz="1600" baseline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7" name="Picture 6" descr="logo_pos_Sma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04800"/>
            <a:ext cx="1094269" cy="987585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H="1">
            <a:off x="351001" y="1447800"/>
            <a:ext cx="9201468" cy="0"/>
          </a:xfrm>
          <a:prstGeom prst="line">
            <a:avLst/>
          </a:prstGeom>
          <a:ln w="12700">
            <a:solidFill>
              <a:schemeClr val="bg2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287709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3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277" y="2682730"/>
            <a:ext cx="9087379" cy="3439465"/>
          </a:xfrm>
        </p:spPr>
        <p:txBody>
          <a:bodyPr/>
          <a:lstStyle>
            <a:lvl1pPr marL="126000" indent="-126000"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405D1-0A03-6049-A588-AE34CD8716BA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7D271-8110-B048-9FAD-76BB1FEF31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aphicFrame>
        <p:nvGraphicFramePr>
          <p:cNvPr id="7" name="Rectangle 2048" hidden="1"/>
          <p:cNvGraphicFramePr>
            <a:graphicFrameLocks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4" imgW="0" imgH="0" progId="TCLayout.ActiveDocument.1">
                  <p:embed/>
                </p:oleObj>
              </mc:Choice>
              <mc:Fallback>
                <p:oleObj name="think-cell Slide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/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670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01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3AA4-FCD3-9C4F-98F2-EBA37705DBD6}" type="datetime1">
              <a:rPr lang="de-CH" noProof="0" smtClean="0"/>
              <a:t>13.08.2013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39508A-1498-8149-8C7B-6580A90311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aphicFrame>
        <p:nvGraphicFramePr>
          <p:cNvPr id="7" name="Rectangle 2048" hidden="1"/>
          <p:cNvGraphicFramePr>
            <a:graphicFrameLocks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1" name="think-cell Slide" r:id="rId4" imgW="0" imgH="0" progId="TCLayout.ActiveDocument.1">
                  <p:embed/>
                </p:oleObj>
              </mc:Choice>
              <mc:Fallback>
                <p:oleObj name="think-cell Slide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" descr="WS Logo.pdf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75" y="158750"/>
            <a:ext cx="6858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 userDrawn="1"/>
        </p:nvCxnSpPr>
        <p:spPr>
          <a:xfrm flipH="1">
            <a:off x="351001" y="1447800"/>
            <a:ext cx="9201468" cy="0"/>
          </a:xfrm>
          <a:prstGeom prst="line">
            <a:avLst/>
          </a:prstGeom>
          <a:ln w="12700">
            <a:solidFill>
              <a:schemeClr val="bg2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2" y="280670"/>
            <a:ext cx="2965450" cy="2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9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4277" y="1806728"/>
            <a:ext cx="9108017" cy="6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77" y="2682730"/>
            <a:ext cx="9087379" cy="33385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4277" y="6356351"/>
            <a:ext cx="23114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DF16D-994B-AC4E-BC9A-A4DBADB2C61A}" type="datetime1">
              <a:rPr lang="de-CH" smtClean="0"/>
              <a:t>13.08.2013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0894" y="6356351"/>
            <a:ext cx="23114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Widler</a:t>
            </a:r>
            <a:r>
              <a:rPr lang="en-US" baseline="0" dirty="0" smtClean="0"/>
              <a:t> &amp; </a:t>
            </a:r>
            <a:r>
              <a:rPr lang="en-US" baseline="0" dirty="0" err="1" smtClean="0"/>
              <a:t>Schiemann</a:t>
            </a:r>
            <a:r>
              <a:rPr lang="en-US" baseline="0" dirty="0" smtClean="0"/>
              <a:t> Ltd. 2012	</a:t>
            </a:r>
            <a:r>
              <a:rPr lang="en-US" sz="1600" baseline="0" dirty="0" smtClean="0"/>
              <a:t>							</a:t>
            </a:r>
            <a:fld id="{1E9FF4EA-C3DF-864D-89C2-4344231F8036}" type="slidenum">
              <a:rPr lang="en-US" sz="1600" baseline="0" smtClean="0"/>
              <a:pPr>
                <a:defRPr/>
              </a:pPr>
              <a:t>‹#›</a:t>
            </a:fld>
            <a:endParaRPr lang="en-US" sz="1600" baseline="0" dirty="0"/>
          </a:p>
        </p:txBody>
      </p:sp>
      <p:pic>
        <p:nvPicPr>
          <p:cNvPr id="7" name="Picture 6" descr="logo_pos_Small.png"/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04800"/>
            <a:ext cx="1094269" cy="98758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 flipH="1">
            <a:off x="351001" y="1447800"/>
            <a:ext cx="9201468" cy="0"/>
          </a:xfrm>
          <a:prstGeom prst="line">
            <a:avLst/>
          </a:prstGeom>
          <a:ln w="12700">
            <a:solidFill>
              <a:schemeClr val="bg2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BPI_DT_TAG.png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09"/>
            <a:ext cx="2228162" cy="25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0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4750"/>
        </a:lnSpc>
        <a:spcBef>
          <a:spcPct val="0"/>
        </a:spcBef>
        <a:buNone/>
        <a:defRPr sz="2800" kern="1200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1763" indent="-131763" algn="l" defTabSz="914400" rtl="0" eaLnBrk="1" latinLnBrk="0" hangingPunct="1">
        <a:lnSpc>
          <a:spcPts val="2000"/>
        </a:lnSpc>
        <a:spcBef>
          <a:spcPts val="0"/>
        </a:spcBef>
        <a:buFont typeface="Arial" pitchFamily="34" charset="0"/>
        <a:buChar char="•"/>
        <a:defRPr sz="1600" b="1" kern="1200" spc="-20" baseline="0">
          <a:solidFill>
            <a:schemeClr val="tx2"/>
          </a:solidFill>
          <a:latin typeface="+mn-lt"/>
          <a:ea typeface="+mn-ea"/>
          <a:cs typeface="+mn-cs"/>
        </a:defRPr>
      </a:lvl1pPr>
      <a:lvl2pPr marL="346075" indent="-174625" algn="l" defTabSz="914400" rtl="0" eaLnBrk="1" latinLnBrk="0" hangingPunct="1">
        <a:lnSpc>
          <a:spcPts val="2000"/>
        </a:lnSpc>
        <a:spcBef>
          <a:spcPts val="0"/>
        </a:spcBef>
        <a:buFont typeface="Arial" pitchFamily="34" charset="0"/>
        <a:buChar char="–"/>
        <a:defRPr sz="1600" kern="1200" spc="-20" baseline="0">
          <a:solidFill>
            <a:schemeClr val="tx2"/>
          </a:solidFill>
          <a:latin typeface="+mn-lt"/>
          <a:ea typeface="+mn-ea"/>
          <a:cs typeface="+mn-cs"/>
        </a:defRPr>
      </a:lvl2pPr>
      <a:lvl3pPr marL="528638" indent="-168275" algn="l" defTabSz="914400" rtl="0" eaLnBrk="1" latinLnBrk="0" hangingPunct="1">
        <a:lnSpc>
          <a:spcPts val="2000"/>
        </a:lnSpc>
        <a:spcBef>
          <a:spcPts val="0"/>
        </a:spcBef>
        <a:buFont typeface="Arial" pitchFamily="34" charset="0"/>
        <a:buChar char="–"/>
        <a:defRPr sz="1600" kern="1200" spc="-20" baseline="0">
          <a:solidFill>
            <a:schemeClr val="tx2"/>
          </a:solidFill>
          <a:latin typeface="+mn-lt"/>
          <a:ea typeface="+mn-ea"/>
          <a:cs typeface="+mn-cs"/>
        </a:defRPr>
      </a:lvl3pPr>
      <a:lvl4pPr marL="714375" indent="-177800" algn="l" defTabSz="914400" rtl="0" eaLnBrk="1" latinLnBrk="0" hangingPunct="1">
        <a:lnSpc>
          <a:spcPts val="2000"/>
        </a:lnSpc>
        <a:spcBef>
          <a:spcPts val="0"/>
        </a:spcBef>
        <a:buFont typeface="Arial" pitchFamily="34" charset="0"/>
        <a:buChar char="–"/>
        <a:defRPr sz="1600" kern="1200" spc="-20" baseline="0">
          <a:solidFill>
            <a:schemeClr val="tx2"/>
          </a:solidFill>
          <a:latin typeface="+mn-lt"/>
          <a:ea typeface="+mn-ea"/>
          <a:cs typeface="+mn-cs"/>
        </a:defRPr>
      </a:lvl4pPr>
      <a:lvl5pPr marL="895350" indent="-180975" algn="l" defTabSz="914400" rtl="0" eaLnBrk="1" latinLnBrk="0" hangingPunct="1">
        <a:lnSpc>
          <a:spcPts val="2000"/>
        </a:lnSpc>
        <a:spcBef>
          <a:spcPts val="0"/>
        </a:spcBef>
        <a:buFont typeface="Arial" pitchFamily="34" charset="0"/>
        <a:buChar char="–"/>
        <a:defRPr sz="1600" kern="1200" spc="-2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tags" Target="../tags/tag200.xml"/><Relationship Id="rId26" Type="http://schemas.openxmlformats.org/officeDocument/2006/relationships/tags" Target="../tags/tag208.xml"/><Relationship Id="rId3" Type="http://schemas.openxmlformats.org/officeDocument/2006/relationships/tags" Target="../tags/tag185.xml"/><Relationship Id="rId21" Type="http://schemas.openxmlformats.org/officeDocument/2006/relationships/tags" Target="../tags/tag203.xml"/><Relationship Id="rId34" Type="http://schemas.openxmlformats.org/officeDocument/2006/relationships/tags" Target="../tags/tag216.xml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tags" Target="../tags/tag199.xml"/><Relationship Id="rId25" Type="http://schemas.openxmlformats.org/officeDocument/2006/relationships/tags" Target="../tags/tag207.xml"/><Relationship Id="rId33" Type="http://schemas.openxmlformats.org/officeDocument/2006/relationships/tags" Target="../tags/tag215.xml"/><Relationship Id="rId2" Type="http://schemas.openxmlformats.org/officeDocument/2006/relationships/tags" Target="../tags/tag184.xml"/><Relationship Id="rId16" Type="http://schemas.openxmlformats.org/officeDocument/2006/relationships/tags" Target="../tags/tag198.xml"/><Relationship Id="rId20" Type="http://schemas.openxmlformats.org/officeDocument/2006/relationships/tags" Target="../tags/tag202.xml"/><Relationship Id="rId29" Type="http://schemas.openxmlformats.org/officeDocument/2006/relationships/tags" Target="../tags/tag211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24" Type="http://schemas.openxmlformats.org/officeDocument/2006/relationships/tags" Target="../tags/tag206.xml"/><Relationship Id="rId32" Type="http://schemas.openxmlformats.org/officeDocument/2006/relationships/tags" Target="../tags/tag214.xml"/><Relationship Id="rId37" Type="http://schemas.openxmlformats.org/officeDocument/2006/relationships/slideLayout" Target="../slideLayouts/slideLayout7.xml"/><Relationship Id="rId5" Type="http://schemas.openxmlformats.org/officeDocument/2006/relationships/tags" Target="../tags/tag187.xml"/><Relationship Id="rId15" Type="http://schemas.openxmlformats.org/officeDocument/2006/relationships/tags" Target="../tags/tag197.xml"/><Relationship Id="rId23" Type="http://schemas.openxmlformats.org/officeDocument/2006/relationships/tags" Target="../tags/tag205.xml"/><Relationship Id="rId28" Type="http://schemas.openxmlformats.org/officeDocument/2006/relationships/tags" Target="../tags/tag210.xml"/><Relationship Id="rId36" Type="http://schemas.openxmlformats.org/officeDocument/2006/relationships/tags" Target="../tags/tag218.xml"/><Relationship Id="rId10" Type="http://schemas.openxmlformats.org/officeDocument/2006/relationships/tags" Target="../tags/tag192.xml"/><Relationship Id="rId19" Type="http://schemas.openxmlformats.org/officeDocument/2006/relationships/tags" Target="../tags/tag201.xml"/><Relationship Id="rId31" Type="http://schemas.openxmlformats.org/officeDocument/2006/relationships/tags" Target="../tags/tag213.xml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tags" Target="../tags/tag196.xml"/><Relationship Id="rId22" Type="http://schemas.openxmlformats.org/officeDocument/2006/relationships/tags" Target="../tags/tag204.xml"/><Relationship Id="rId27" Type="http://schemas.openxmlformats.org/officeDocument/2006/relationships/tags" Target="../tags/tag209.xml"/><Relationship Id="rId30" Type="http://schemas.openxmlformats.org/officeDocument/2006/relationships/tags" Target="../tags/tag212.xml"/><Relationship Id="rId35" Type="http://schemas.openxmlformats.org/officeDocument/2006/relationships/tags" Target="../tags/tag2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tags" Target="../tags/tag242.xml"/><Relationship Id="rId26" Type="http://schemas.openxmlformats.org/officeDocument/2006/relationships/tags" Target="../tags/tag250.xml"/><Relationship Id="rId3" Type="http://schemas.openxmlformats.org/officeDocument/2006/relationships/tags" Target="../tags/tag227.xml"/><Relationship Id="rId21" Type="http://schemas.openxmlformats.org/officeDocument/2006/relationships/tags" Target="../tags/tag245.xml"/><Relationship Id="rId34" Type="http://schemas.openxmlformats.org/officeDocument/2006/relationships/tags" Target="../tags/tag258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5" Type="http://schemas.openxmlformats.org/officeDocument/2006/relationships/tags" Target="../tags/tag249.xml"/><Relationship Id="rId33" Type="http://schemas.openxmlformats.org/officeDocument/2006/relationships/tags" Target="../tags/tag257.xml"/><Relationship Id="rId38" Type="http://schemas.openxmlformats.org/officeDocument/2006/relationships/hyperlink" Target="http://www.clinicaltrials.gov" TargetMode="External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20" Type="http://schemas.openxmlformats.org/officeDocument/2006/relationships/tags" Target="../tags/tag244.xml"/><Relationship Id="rId29" Type="http://schemas.openxmlformats.org/officeDocument/2006/relationships/tags" Target="../tags/tag253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24" Type="http://schemas.openxmlformats.org/officeDocument/2006/relationships/tags" Target="../tags/tag248.xml"/><Relationship Id="rId32" Type="http://schemas.openxmlformats.org/officeDocument/2006/relationships/tags" Target="../tags/tag256.xml"/><Relationship Id="rId37" Type="http://schemas.openxmlformats.org/officeDocument/2006/relationships/slideLayout" Target="../slideLayouts/slideLayout7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23" Type="http://schemas.openxmlformats.org/officeDocument/2006/relationships/tags" Target="../tags/tag247.xml"/><Relationship Id="rId28" Type="http://schemas.openxmlformats.org/officeDocument/2006/relationships/tags" Target="../tags/tag252.xml"/><Relationship Id="rId36" Type="http://schemas.openxmlformats.org/officeDocument/2006/relationships/tags" Target="../tags/tag260.xml"/><Relationship Id="rId10" Type="http://schemas.openxmlformats.org/officeDocument/2006/relationships/tags" Target="../tags/tag234.xml"/><Relationship Id="rId19" Type="http://schemas.openxmlformats.org/officeDocument/2006/relationships/tags" Target="../tags/tag243.xml"/><Relationship Id="rId31" Type="http://schemas.openxmlformats.org/officeDocument/2006/relationships/tags" Target="../tags/tag255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Relationship Id="rId22" Type="http://schemas.openxmlformats.org/officeDocument/2006/relationships/tags" Target="../tags/tag246.xml"/><Relationship Id="rId27" Type="http://schemas.openxmlformats.org/officeDocument/2006/relationships/tags" Target="../tags/tag251.xml"/><Relationship Id="rId30" Type="http://schemas.openxmlformats.org/officeDocument/2006/relationships/tags" Target="../tags/tag254.xml"/><Relationship Id="rId35" Type="http://schemas.openxmlformats.org/officeDocument/2006/relationships/tags" Target="../tags/tag2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13" Type="http://schemas.openxmlformats.org/officeDocument/2006/relationships/tags" Target="../tags/tag273.xml"/><Relationship Id="rId18" Type="http://schemas.openxmlformats.org/officeDocument/2006/relationships/tags" Target="../tags/tag278.xml"/><Relationship Id="rId26" Type="http://schemas.openxmlformats.org/officeDocument/2006/relationships/tags" Target="../tags/tag286.xml"/><Relationship Id="rId3" Type="http://schemas.openxmlformats.org/officeDocument/2006/relationships/tags" Target="../tags/tag263.xml"/><Relationship Id="rId21" Type="http://schemas.openxmlformats.org/officeDocument/2006/relationships/tags" Target="../tags/tag281.xml"/><Relationship Id="rId34" Type="http://schemas.openxmlformats.org/officeDocument/2006/relationships/tags" Target="../tags/tag294.xml"/><Relationship Id="rId7" Type="http://schemas.openxmlformats.org/officeDocument/2006/relationships/tags" Target="../tags/tag267.xml"/><Relationship Id="rId12" Type="http://schemas.openxmlformats.org/officeDocument/2006/relationships/tags" Target="../tags/tag272.xml"/><Relationship Id="rId17" Type="http://schemas.openxmlformats.org/officeDocument/2006/relationships/tags" Target="../tags/tag277.xml"/><Relationship Id="rId25" Type="http://schemas.openxmlformats.org/officeDocument/2006/relationships/tags" Target="../tags/tag285.xml"/><Relationship Id="rId33" Type="http://schemas.openxmlformats.org/officeDocument/2006/relationships/tags" Target="../tags/tag293.xml"/><Relationship Id="rId2" Type="http://schemas.openxmlformats.org/officeDocument/2006/relationships/tags" Target="../tags/tag262.xml"/><Relationship Id="rId16" Type="http://schemas.openxmlformats.org/officeDocument/2006/relationships/tags" Target="../tags/tag276.xml"/><Relationship Id="rId20" Type="http://schemas.openxmlformats.org/officeDocument/2006/relationships/tags" Target="../tags/tag280.xml"/><Relationship Id="rId29" Type="http://schemas.openxmlformats.org/officeDocument/2006/relationships/tags" Target="../tags/tag289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tags" Target="../tags/tag271.xml"/><Relationship Id="rId24" Type="http://schemas.openxmlformats.org/officeDocument/2006/relationships/tags" Target="../tags/tag284.xml"/><Relationship Id="rId32" Type="http://schemas.openxmlformats.org/officeDocument/2006/relationships/tags" Target="../tags/tag292.xml"/><Relationship Id="rId5" Type="http://schemas.openxmlformats.org/officeDocument/2006/relationships/tags" Target="../tags/tag265.xml"/><Relationship Id="rId15" Type="http://schemas.openxmlformats.org/officeDocument/2006/relationships/tags" Target="../tags/tag275.xml"/><Relationship Id="rId23" Type="http://schemas.openxmlformats.org/officeDocument/2006/relationships/tags" Target="../tags/tag283.xml"/><Relationship Id="rId28" Type="http://schemas.openxmlformats.org/officeDocument/2006/relationships/tags" Target="../tags/tag288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270.xml"/><Relationship Id="rId19" Type="http://schemas.openxmlformats.org/officeDocument/2006/relationships/tags" Target="../tags/tag279.xml"/><Relationship Id="rId31" Type="http://schemas.openxmlformats.org/officeDocument/2006/relationships/tags" Target="../tags/tag291.xml"/><Relationship Id="rId4" Type="http://schemas.openxmlformats.org/officeDocument/2006/relationships/tags" Target="../tags/tag264.xml"/><Relationship Id="rId9" Type="http://schemas.openxmlformats.org/officeDocument/2006/relationships/tags" Target="../tags/tag269.xml"/><Relationship Id="rId14" Type="http://schemas.openxmlformats.org/officeDocument/2006/relationships/tags" Target="../tags/tag274.xml"/><Relationship Id="rId22" Type="http://schemas.openxmlformats.org/officeDocument/2006/relationships/tags" Target="../tags/tag282.xml"/><Relationship Id="rId27" Type="http://schemas.openxmlformats.org/officeDocument/2006/relationships/tags" Target="../tags/tag287.xml"/><Relationship Id="rId30" Type="http://schemas.openxmlformats.org/officeDocument/2006/relationships/tags" Target="../tags/tag290.xml"/><Relationship Id="rId35" Type="http://schemas.openxmlformats.org/officeDocument/2006/relationships/tags" Target="../tags/tag2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tags" Target="../tags/tag28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26" Type="http://schemas.openxmlformats.org/officeDocument/2006/relationships/tags" Target="../tags/tag54.xml"/><Relationship Id="rId3" Type="http://schemas.openxmlformats.org/officeDocument/2006/relationships/tags" Target="../tags/tag31.xml"/><Relationship Id="rId21" Type="http://schemas.openxmlformats.org/officeDocument/2006/relationships/tags" Target="../tags/tag49.xml"/><Relationship Id="rId34" Type="http://schemas.openxmlformats.org/officeDocument/2006/relationships/tags" Target="../tags/tag62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tags" Target="../tags/tag53.xml"/><Relationship Id="rId33" Type="http://schemas.openxmlformats.org/officeDocument/2006/relationships/tags" Target="../tags/tag61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tags" Target="../tags/tag48.xml"/><Relationship Id="rId29" Type="http://schemas.openxmlformats.org/officeDocument/2006/relationships/tags" Target="../tags/tag57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tags" Target="../tags/tag52.xml"/><Relationship Id="rId32" Type="http://schemas.openxmlformats.org/officeDocument/2006/relationships/tags" Target="../tags/tag60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tags" Target="../tags/tag51.xml"/><Relationship Id="rId28" Type="http://schemas.openxmlformats.org/officeDocument/2006/relationships/tags" Target="../tags/tag56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38.xml"/><Relationship Id="rId19" Type="http://schemas.openxmlformats.org/officeDocument/2006/relationships/tags" Target="../tags/tag47.xml"/><Relationship Id="rId31" Type="http://schemas.openxmlformats.org/officeDocument/2006/relationships/tags" Target="../tags/tag59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tags" Target="../tags/tag50.xml"/><Relationship Id="rId27" Type="http://schemas.openxmlformats.org/officeDocument/2006/relationships/tags" Target="../tags/tag55.xml"/><Relationship Id="rId30" Type="http://schemas.openxmlformats.org/officeDocument/2006/relationships/tags" Target="../tags/tag58.xml"/><Relationship Id="rId35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26" Type="http://schemas.openxmlformats.org/officeDocument/2006/relationships/tags" Target="../tags/tag89.xml"/><Relationship Id="rId39" Type="http://schemas.openxmlformats.org/officeDocument/2006/relationships/tags" Target="../tags/tag102.xml"/><Relationship Id="rId3" Type="http://schemas.openxmlformats.org/officeDocument/2006/relationships/tags" Target="../tags/tag66.xml"/><Relationship Id="rId21" Type="http://schemas.openxmlformats.org/officeDocument/2006/relationships/tags" Target="../tags/tag84.xml"/><Relationship Id="rId34" Type="http://schemas.openxmlformats.org/officeDocument/2006/relationships/tags" Target="../tags/tag97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5" Type="http://schemas.openxmlformats.org/officeDocument/2006/relationships/tags" Target="../tags/tag88.xml"/><Relationship Id="rId33" Type="http://schemas.openxmlformats.org/officeDocument/2006/relationships/tags" Target="../tags/tag96.xml"/><Relationship Id="rId38" Type="http://schemas.openxmlformats.org/officeDocument/2006/relationships/tags" Target="../tags/tag101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tags" Target="../tags/tag83.xml"/><Relationship Id="rId29" Type="http://schemas.openxmlformats.org/officeDocument/2006/relationships/tags" Target="../tags/tag92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tags" Target="../tags/tag87.xml"/><Relationship Id="rId32" Type="http://schemas.openxmlformats.org/officeDocument/2006/relationships/tags" Target="../tags/tag95.xml"/><Relationship Id="rId37" Type="http://schemas.openxmlformats.org/officeDocument/2006/relationships/tags" Target="../tags/tag100.xml"/><Relationship Id="rId40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23" Type="http://schemas.openxmlformats.org/officeDocument/2006/relationships/tags" Target="../tags/tag86.xml"/><Relationship Id="rId28" Type="http://schemas.openxmlformats.org/officeDocument/2006/relationships/tags" Target="../tags/tag91.xml"/><Relationship Id="rId36" Type="http://schemas.openxmlformats.org/officeDocument/2006/relationships/tags" Target="../tags/tag99.xml"/><Relationship Id="rId10" Type="http://schemas.openxmlformats.org/officeDocument/2006/relationships/tags" Target="../tags/tag73.xml"/><Relationship Id="rId19" Type="http://schemas.openxmlformats.org/officeDocument/2006/relationships/tags" Target="../tags/tag82.xml"/><Relationship Id="rId31" Type="http://schemas.openxmlformats.org/officeDocument/2006/relationships/tags" Target="../tags/tag94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tags" Target="../tags/tag85.xml"/><Relationship Id="rId27" Type="http://schemas.openxmlformats.org/officeDocument/2006/relationships/tags" Target="../tags/tag90.xml"/><Relationship Id="rId30" Type="http://schemas.openxmlformats.org/officeDocument/2006/relationships/tags" Target="../tags/tag93.xml"/><Relationship Id="rId35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26" Type="http://schemas.openxmlformats.org/officeDocument/2006/relationships/tags" Target="../tags/tag134.xml"/><Relationship Id="rId3" Type="http://schemas.openxmlformats.org/officeDocument/2006/relationships/tags" Target="../tags/tag111.xml"/><Relationship Id="rId21" Type="http://schemas.openxmlformats.org/officeDocument/2006/relationships/tags" Target="../tags/tag129.xml"/><Relationship Id="rId34" Type="http://schemas.openxmlformats.org/officeDocument/2006/relationships/tags" Target="../tags/tag142.xml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5" Type="http://schemas.openxmlformats.org/officeDocument/2006/relationships/tags" Target="../tags/tag133.xml"/><Relationship Id="rId33" Type="http://schemas.openxmlformats.org/officeDocument/2006/relationships/tags" Target="../tags/tag141.xml"/><Relationship Id="rId38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0" Type="http://schemas.openxmlformats.org/officeDocument/2006/relationships/tags" Target="../tags/tag128.xml"/><Relationship Id="rId29" Type="http://schemas.openxmlformats.org/officeDocument/2006/relationships/tags" Target="../tags/tag137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24" Type="http://schemas.openxmlformats.org/officeDocument/2006/relationships/tags" Target="../tags/tag132.xml"/><Relationship Id="rId32" Type="http://schemas.openxmlformats.org/officeDocument/2006/relationships/tags" Target="../tags/tag140.xml"/><Relationship Id="rId37" Type="http://schemas.openxmlformats.org/officeDocument/2006/relationships/tags" Target="../tags/tag145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23" Type="http://schemas.openxmlformats.org/officeDocument/2006/relationships/tags" Target="../tags/tag131.xml"/><Relationship Id="rId28" Type="http://schemas.openxmlformats.org/officeDocument/2006/relationships/tags" Target="../tags/tag136.xml"/><Relationship Id="rId36" Type="http://schemas.openxmlformats.org/officeDocument/2006/relationships/tags" Target="../tags/tag144.xml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31" Type="http://schemas.openxmlformats.org/officeDocument/2006/relationships/tags" Target="../tags/tag139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tags" Target="../tags/tag130.xml"/><Relationship Id="rId27" Type="http://schemas.openxmlformats.org/officeDocument/2006/relationships/tags" Target="../tags/tag135.xml"/><Relationship Id="rId30" Type="http://schemas.openxmlformats.org/officeDocument/2006/relationships/tags" Target="../tags/tag138.xml"/><Relationship Id="rId35" Type="http://schemas.openxmlformats.org/officeDocument/2006/relationships/tags" Target="../tags/tag14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26" Type="http://schemas.openxmlformats.org/officeDocument/2006/relationships/tags" Target="../tags/tag171.xml"/><Relationship Id="rId3" Type="http://schemas.openxmlformats.org/officeDocument/2006/relationships/tags" Target="../tags/tag148.xml"/><Relationship Id="rId21" Type="http://schemas.openxmlformats.org/officeDocument/2006/relationships/tags" Target="../tags/tag166.xml"/><Relationship Id="rId34" Type="http://schemas.openxmlformats.org/officeDocument/2006/relationships/tags" Target="../tags/tag179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5" Type="http://schemas.openxmlformats.org/officeDocument/2006/relationships/tags" Target="../tags/tag170.xml"/><Relationship Id="rId33" Type="http://schemas.openxmlformats.org/officeDocument/2006/relationships/tags" Target="../tags/tag178.xml"/><Relationship Id="rId38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tags" Target="../tags/tag165.xml"/><Relationship Id="rId29" Type="http://schemas.openxmlformats.org/officeDocument/2006/relationships/tags" Target="../tags/tag174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24" Type="http://schemas.openxmlformats.org/officeDocument/2006/relationships/tags" Target="../tags/tag169.xml"/><Relationship Id="rId32" Type="http://schemas.openxmlformats.org/officeDocument/2006/relationships/tags" Target="../tags/tag177.xml"/><Relationship Id="rId37" Type="http://schemas.openxmlformats.org/officeDocument/2006/relationships/tags" Target="../tags/tag182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23" Type="http://schemas.openxmlformats.org/officeDocument/2006/relationships/tags" Target="../tags/tag168.xml"/><Relationship Id="rId28" Type="http://schemas.openxmlformats.org/officeDocument/2006/relationships/tags" Target="../tags/tag173.xml"/><Relationship Id="rId36" Type="http://schemas.openxmlformats.org/officeDocument/2006/relationships/tags" Target="../tags/tag181.xml"/><Relationship Id="rId10" Type="http://schemas.openxmlformats.org/officeDocument/2006/relationships/tags" Target="../tags/tag155.xml"/><Relationship Id="rId19" Type="http://schemas.openxmlformats.org/officeDocument/2006/relationships/tags" Target="../tags/tag164.xml"/><Relationship Id="rId31" Type="http://schemas.openxmlformats.org/officeDocument/2006/relationships/tags" Target="../tags/tag176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Relationship Id="rId22" Type="http://schemas.openxmlformats.org/officeDocument/2006/relationships/tags" Target="../tags/tag167.xml"/><Relationship Id="rId27" Type="http://schemas.openxmlformats.org/officeDocument/2006/relationships/tags" Target="../tags/tag172.xml"/><Relationship Id="rId30" Type="http://schemas.openxmlformats.org/officeDocument/2006/relationships/tags" Target="../tags/tag175.xml"/><Relationship Id="rId35" Type="http://schemas.openxmlformats.org/officeDocument/2006/relationships/tags" Target="../tags/tag1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ts val="4050"/>
              </a:lnSpc>
            </a:pPr>
            <a:r>
              <a:rPr lang="en-US" dirty="0" smtClean="0"/>
              <a:t>Clinical trial </a:t>
            </a:r>
            <a:r>
              <a:rPr lang="en-US" dirty="0"/>
              <a:t>r</a:t>
            </a:r>
            <a:r>
              <a:rPr lang="en-US" dirty="0" smtClean="0"/>
              <a:t>egistration </a:t>
            </a:r>
            <a:br>
              <a:rPr lang="en-US" dirty="0" smtClean="0"/>
            </a:br>
            <a:r>
              <a:rPr lang="en-US" dirty="0" smtClean="0"/>
              <a:t>and results disclosure </a:t>
            </a:r>
            <a:r>
              <a:rPr lang="en-US" dirty="0"/>
              <a:t>p</a:t>
            </a:r>
            <a:r>
              <a:rPr lang="en-US" dirty="0" smtClean="0"/>
              <a:t>rocess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Process flow maps: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70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8" y="608400"/>
            <a:ext cx="8103924" cy="648000"/>
          </a:xfrm>
        </p:spPr>
        <p:txBody>
          <a:bodyPr/>
          <a:lstStyle/>
          <a:p>
            <a:pPr>
              <a:lnSpc>
                <a:spcPts val="3060"/>
              </a:lnSpc>
            </a:pPr>
            <a:r>
              <a:rPr lang="en-US" dirty="0"/>
              <a:t>Managing </a:t>
            </a:r>
            <a:r>
              <a:rPr lang="en-US" dirty="0" smtClean="0"/>
              <a:t>protocol </a:t>
            </a:r>
            <a:r>
              <a:rPr lang="en-US" dirty="0"/>
              <a:t>a</a:t>
            </a:r>
            <a:r>
              <a:rPr lang="en-US" dirty="0" smtClean="0"/>
              <a:t>mendments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&amp; </a:t>
            </a:r>
            <a:r>
              <a:rPr lang="en-US" dirty="0" smtClean="0"/>
              <a:t>registry </a:t>
            </a:r>
            <a:r>
              <a:rPr lang="en-US" dirty="0"/>
              <a:t>p</a:t>
            </a:r>
            <a:r>
              <a:rPr lang="en-US" dirty="0" smtClean="0"/>
              <a:t>ostings </a:t>
            </a:r>
            <a:r>
              <a:rPr lang="en-US" dirty="0"/>
              <a:t>(Part </a:t>
            </a: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(Process described is a possible flow and should not be viewed as a mandatory process)</a:t>
            </a:r>
          </a:p>
        </p:txBody>
      </p:sp>
      <p:sp>
        <p:nvSpPr>
          <p:cNvPr id="186" name="Rectangle 1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1120" y="3265488"/>
            <a:ext cx="6916080" cy="912337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187" name="Rectangle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61119" y="4177825"/>
            <a:ext cx="6916081" cy="2451575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188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61120" y="5237163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189" name="AutoShape 55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16200000">
            <a:off x="4461998" y="-356065"/>
            <a:ext cx="314325" cy="6916082"/>
          </a:xfrm>
          <a:prstGeom prst="rightBrace">
            <a:avLst>
              <a:gd name="adj1" fmla="val 63366"/>
              <a:gd name="adj2" fmla="val 40595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190" name="AutoShape 6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26450" y="4662678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Maintaining registry </a:t>
            </a:r>
            <a:r>
              <a:rPr lang="en-US" sz="800" dirty="0"/>
              <a:t>p</a:t>
            </a:r>
            <a:r>
              <a:rPr lang="en-US" sz="800" dirty="0" smtClean="0"/>
              <a:t>ostings</a:t>
            </a:r>
            <a:endParaRPr lang="en-US" sz="800" dirty="0"/>
          </a:p>
        </p:txBody>
      </p:sp>
      <p:sp>
        <p:nvSpPr>
          <p:cNvPr id="191" name="Oval 6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05800" y="4545584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cxnSp>
        <p:nvCxnSpPr>
          <p:cNvPr id="192" name="AutoShape 68"/>
          <p:cNvCxnSpPr>
            <a:cxnSpLocks noChangeShapeType="1"/>
            <a:stCxn id="219" idx="6"/>
            <a:endCxn id="190" idx="1"/>
          </p:cNvCxnSpPr>
          <p:nvPr>
            <p:custDataLst>
              <p:tags r:id="rId7"/>
            </p:custDataLst>
          </p:nvPr>
        </p:nvCxnSpPr>
        <p:spPr bwMode="auto">
          <a:xfrm flipV="1">
            <a:off x="7681912" y="4881658"/>
            <a:ext cx="744538" cy="133337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93" name="Text Box 1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61120" y="3348038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194" name="Rectangle 5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20996" y="4521200"/>
            <a:ext cx="762000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Identify non-compliance &amp; request change(s) to amendment</a:t>
            </a:r>
            <a:endParaRPr lang="en-US" sz="800" dirty="0"/>
          </a:p>
        </p:txBody>
      </p:sp>
      <p:grpSp>
        <p:nvGrpSpPr>
          <p:cNvPr id="195" name="Group 5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304800" y="4640263"/>
            <a:ext cx="811212" cy="384175"/>
            <a:chOff x="200" y="1866"/>
            <a:chExt cx="482" cy="242"/>
          </a:xfrm>
        </p:grpSpPr>
        <p:grpSp>
          <p:nvGrpSpPr>
            <p:cNvPr id="196" name="Group 56"/>
            <p:cNvGrpSpPr>
              <a:grpSpLocks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207" y="1866"/>
              <a:ext cx="454" cy="242"/>
              <a:chOff x="2014" y="771"/>
              <a:chExt cx="3034" cy="1332"/>
            </a:xfrm>
          </p:grpSpPr>
          <p:sp>
            <p:nvSpPr>
              <p:cNvPr id="199" name="Rectangle 57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 flipV="1">
                <a:off x="2014" y="1361"/>
                <a:ext cx="3034" cy="519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00" name="Rectangle 58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 flipV="1">
                <a:off x="2014" y="1076"/>
                <a:ext cx="3034" cy="375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01" name="Rectangle 59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 flipV="1">
                <a:off x="2014" y="771"/>
                <a:ext cx="3034" cy="362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02" name="Rectangle 60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 flipV="1">
                <a:off x="2014" y="1777"/>
                <a:ext cx="3034" cy="326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</p:grpSp>
        <p:sp>
          <p:nvSpPr>
            <p:cNvPr id="197" name="Rectangle 61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07" y="1866"/>
              <a:ext cx="453" cy="24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 sz="800"/>
            </a:p>
          </p:txBody>
        </p:sp>
        <p:sp>
          <p:nvSpPr>
            <p:cNvPr id="198" name="Text Box 62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00" y="1892"/>
              <a:ext cx="482" cy="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800" dirty="0"/>
                <a:t>See previous </a:t>
              </a:r>
              <a:r>
                <a:rPr lang="en-US" sz="800" dirty="0" smtClean="0"/>
                <a:t>slide</a:t>
              </a:r>
              <a:endParaRPr lang="en-US" sz="800" baseline="30000" dirty="0"/>
            </a:p>
          </p:txBody>
        </p:sp>
      </p:grpSp>
      <p:sp>
        <p:nvSpPr>
          <p:cNvPr id="203" name="AutoShape 8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63890" y="4397493"/>
            <a:ext cx="1005176" cy="841277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Amendment </a:t>
            </a:r>
          </a:p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/>
              <a:t>r</a:t>
            </a:r>
            <a:r>
              <a:rPr lang="en-US" sz="800" dirty="0" smtClean="0"/>
              <a:t>equires update </a:t>
            </a:r>
          </a:p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of registry </a:t>
            </a:r>
            <a:endParaRPr lang="en-US" sz="800" baseline="30000" dirty="0"/>
          </a:p>
        </p:txBody>
      </p:sp>
      <p:cxnSp>
        <p:nvCxnSpPr>
          <p:cNvPr id="204" name="AutoShape 115"/>
          <p:cNvCxnSpPr>
            <a:cxnSpLocks noChangeShapeType="1"/>
            <a:stCxn id="203" idx="3"/>
            <a:endCxn id="212" idx="0"/>
          </p:cNvCxnSpPr>
          <p:nvPr/>
        </p:nvCxnSpPr>
        <p:spPr bwMode="auto">
          <a:xfrm>
            <a:off x="3269066" y="4818132"/>
            <a:ext cx="945746" cy="36346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" name="Text Box 9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76599" y="4567238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cxnSp>
        <p:nvCxnSpPr>
          <p:cNvPr id="206" name="AutoShape 115"/>
          <p:cNvCxnSpPr>
            <a:cxnSpLocks noChangeShapeType="1"/>
            <a:stCxn id="198" idx="3"/>
            <a:endCxn id="203" idx="1"/>
          </p:cNvCxnSpPr>
          <p:nvPr/>
        </p:nvCxnSpPr>
        <p:spPr bwMode="auto">
          <a:xfrm flipV="1">
            <a:off x="1116012" y="4818132"/>
            <a:ext cx="1147878" cy="1183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7" name="AutoShape 115"/>
          <p:cNvCxnSpPr>
            <a:cxnSpLocks noChangeShapeType="1"/>
            <a:stCxn id="203" idx="2"/>
            <a:endCxn id="208" idx="0"/>
          </p:cNvCxnSpPr>
          <p:nvPr/>
        </p:nvCxnSpPr>
        <p:spPr bwMode="auto">
          <a:xfrm>
            <a:off x="2766478" y="5238770"/>
            <a:ext cx="0" cy="38891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8" name="Rectangle 5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347378" y="5627688"/>
            <a:ext cx="8382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Submit postings to applicable registries</a:t>
            </a:r>
            <a:endParaRPr lang="en-US" sz="800" dirty="0"/>
          </a:p>
        </p:txBody>
      </p:sp>
      <p:sp>
        <p:nvSpPr>
          <p:cNvPr id="209" name="Text Box 9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09800" y="5270956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210" name="Rectangle 5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795712" y="5948335"/>
            <a:ext cx="8382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Receive requests for amendments from registries</a:t>
            </a:r>
            <a:endParaRPr lang="en-US" sz="800" dirty="0"/>
          </a:p>
        </p:txBody>
      </p:sp>
      <p:sp>
        <p:nvSpPr>
          <p:cNvPr id="211" name="Rectangle 5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20592" y="5948335"/>
            <a:ext cx="499948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posting</a:t>
            </a:r>
            <a:endParaRPr lang="en-US" sz="800" dirty="0"/>
          </a:p>
        </p:txBody>
      </p:sp>
      <p:sp>
        <p:nvSpPr>
          <p:cNvPr id="212" name="Oval 5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892172" y="5181600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Inform</a:t>
            </a:r>
            <a:br>
              <a:rPr lang="en-US" sz="900" dirty="0" smtClean="0"/>
            </a:br>
            <a:r>
              <a:rPr lang="en-US" sz="900" dirty="0" smtClean="0"/>
              <a:t>stake-</a:t>
            </a:r>
            <a:br>
              <a:rPr lang="en-US" sz="900" dirty="0" smtClean="0"/>
            </a:br>
            <a:r>
              <a:rPr lang="en-US" sz="900" dirty="0" smtClean="0"/>
              <a:t>holders</a:t>
            </a:r>
            <a:endParaRPr lang="en-US" sz="900" dirty="0"/>
          </a:p>
        </p:txBody>
      </p:sp>
      <p:cxnSp>
        <p:nvCxnSpPr>
          <p:cNvPr id="213" name="AutoShape 115"/>
          <p:cNvCxnSpPr>
            <a:cxnSpLocks noChangeShapeType="1"/>
            <a:stCxn id="208" idx="3"/>
            <a:endCxn id="212" idx="2"/>
          </p:cNvCxnSpPr>
          <p:nvPr/>
        </p:nvCxnSpPr>
        <p:spPr bwMode="auto">
          <a:xfrm flipV="1">
            <a:off x="3185578" y="5489979"/>
            <a:ext cx="706594" cy="40440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4" name="AutoShape 115"/>
          <p:cNvCxnSpPr>
            <a:cxnSpLocks noChangeShapeType="1"/>
            <a:stCxn id="208" idx="3"/>
            <a:endCxn id="210" idx="1"/>
          </p:cNvCxnSpPr>
          <p:nvPr/>
        </p:nvCxnSpPr>
        <p:spPr bwMode="auto">
          <a:xfrm>
            <a:off x="3185578" y="5894388"/>
            <a:ext cx="610134" cy="32064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5" name="AutoShape 115"/>
          <p:cNvCxnSpPr>
            <a:cxnSpLocks noChangeShapeType="1"/>
            <a:stCxn id="210" idx="3"/>
            <a:endCxn id="211" idx="1"/>
          </p:cNvCxnSpPr>
          <p:nvPr/>
        </p:nvCxnSpPr>
        <p:spPr bwMode="auto">
          <a:xfrm>
            <a:off x="4633912" y="6215035"/>
            <a:ext cx="28668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6" name="AutoShape 82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682592" y="5867400"/>
            <a:ext cx="913796" cy="69527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Impact on</a:t>
            </a:r>
            <a:br>
              <a:rPr lang="en-US" sz="800" dirty="0" smtClean="0"/>
            </a:br>
            <a:r>
              <a:rPr lang="en-US" sz="800" dirty="0" smtClean="0"/>
              <a:t>protocol?</a:t>
            </a:r>
            <a:endParaRPr lang="en-US" sz="800" baseline="30000" dirty="0"/>
          </a:p>
        </p:txBody>
      </p:sp>
      <p:cxnSp>
        <p:nvCxnSpPr>
          <p:cNvPr id="217" name="AutoShape 115"/>
          <p:cNvCxnSpPr>
            <a:cxnSpLocks noChangeShapeType="1"/>
            <a:stCxn id="211" idx="3"/>
            <a:endCxn id="216" idx="1"/>
          </p:cNvCxnSpPr>
          <p:nvPr/>
        </p:nvCxnSpPr>
        <p:spPr bwMode="auto">
          <a:xfrm>
            <a:off x="5420540" y="6215035"/>
            <a:ext cx="26205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8" name="AutoShape 95"/>
          <p:cNvCxnSpPr>
            <a:cxnSpLocks noChangeShapeType="1"/>
            <a:stCxn id="216" idx="0"/>
          </p:cNvCxnSpPr>
          <p:nvPr>
            <p:custDataLst>
              <p:tags r:id="rId19"/>
            </p:custDataLst>
          </p:nvPr>
        </p:nvCxnSpPr>
        <p:spPr bwMode="auto">
          <a:xfrm rot="16200000" flipV="1">
            <a:off x="5181562" y="4909472"/>
            <a:ext cx="1196906" cy="718950"/>
          </a:xfrm>
          <a:prstGeom prst="bentConnector3">
            <a:avLst>
              <a:gd name="adj1" fmla="val 96138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9" name="Oval 5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036632" y="5906656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err="1" smtClean="0"/>
              <a:t>Finalise</a:t>
            </a:r>
            <a:endParaRPr lang="en-US" sz="9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postings</a:t>
            </a:r>
            <a:endParaRPr lang="en-US" sz="900" dirty="0"/>
          </a:p>
        </p:txBody>
      </p:sp>
      <p:cxnSp>
        <p:nvCxnSpPr>
          <p:cNvPr id="220" name="AutoShape 115"/>
          <p:cNvCxnSpPr>
            <a:cxnSpLocks noChangeShapeType="1"/>
            <a:stCxn id="216" idx="3"/>
            <a:endCxn id="219" idx="2"/>
          </p:cNvCxnSpPr>
          <p:nvPr/>
        </p:nvCxnSpPr>
        <p:spPr bwMode="auto">
          <a:xfrm>
            <a:off x="6596388" y="6215035"/>
            <a:ext cx="440244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21" name="Text Box 9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517519" y="5943600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222" name="Text Box 96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600600" y="5562600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223" name="Rectangle 5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589665" y="3365598"/>
            <a:ext cx="793331" cy="668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amendment, as per process on previous slide</a:t>
            </a:r>
            <a:endParaRPr lang="en-US" sz="800" dirty="0"/>
          </a:p>
        </p:txBody>
      </p:sp>
      <p:cxnSp>
        <p:nvCxnSpPr>
          <p:cNvPr id="224" name="AutoShape 115"/>
          <p:cNvCxnSpPr>
            <a:cxnSpLocks noChangeShapeType="1"/>
            <a:stCxn id="194" idx="0"/>
          </p:cNvCxnSpPr>
          <p:nvPr/>
        </p:nvCxnSpPr>
        <p:spPr bwMode="auto">
          <a:xfrm flipV="1">
            <a:off x="5001996" y="4039075"/>
            <a:ext cx="0" cy="48212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25" name="AutoShape 56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708150" y="2095500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226" name="AutoShape 57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275013" y="2095500"/>
            <a:ext cx="1446212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/>
              <a:t>Maintaining registry </a:t>
            </a:r>
            <a:r>
              <a:rPr lang="en-GB" sz="800" b="1" dirty="0"/>
              <a:t>p</a:t>
            </a:r>
            <a:r>
              <a:rPr lang="en-GB" sz="800" b="1" dirty="0" smtClean="0"/>
              <a:t>ostings</a:t>
            </a:r>
            <a:endParaRPr lang="en-US" sz="800" b="1" dirty="0"/>
          </a:p>
        </p:txBody>
      </p:sp>
      <p:cxnSp>
        <p:nvCxnSpPr>
          <p:cNvPr id="227" name="AutoShape 58"/>
          <p:cNvCxnSpPr>
            <a:cxnSpLocks noChangeShapeType="1"/>
            <a:stCxn id="225" idx="3"/>
            <a:endCxn id="226" idx="1"/>
          </p:cNvCxnSpPr>
          <p:nvPr>
            <p:custDataLst>
              <p:tags r:id="rId26"/>
            </p:custDataLst>
          </p:nvPr>
        </p:nvCxnSpPr>
        <p:spPr bwMode="auto">
          <a:xfrm>
            <a:off x="2805113" y="2503488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28" name="AutoShape 59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192713" y="2095500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229" name="AutoShape 60"/>
          <p:cNvCxnSpPr>
            <a:cxnSpLocks noChangeShapeType="1"/>
            <a:stCxn id="226" idx="3"/>
            <a:endCxn id="228" idx="1"/>
          </p:cNvCxnSpPr>
          <p:nvPr>
            <p:custDataLst>
              <p:tags r:id="rId28"/>
            </p:custDataLst>
          </p:nvPr>
        </p:nvCxnSpPr>
        <p:spPr bwMode="auto">
          <a:xfrm>
            <a:off x="4721225" y="2503488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0" name="Oval 67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3160105" y="1981200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cxnSp>
        <p:nvCxnSpPr>
          <p:cNvPr id="231" name="AutoShape 115"/>
          <p:cNvCxnSpPr>
            <a:cxnSpLocks noChangeShapeType="1"/>
            <a:endCxn id="203" idx="0"/>
          </p:cNvCxnSpPr>
          <p:nvPr/>
        </p:nvCxnSpPr>
        <p:spPr bwMode="auto">
          <a:xfrm rot="10800000" flipV="1">
            <a:off x="2766478" y="3652835"/>
            <a:ext cx="1770978" cy="744657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7870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Maintaining </a:t>
            </a:r>
            <a:r>
              <a:rPr lang="en-US" dirty="0" smtClean="0"/>
              <a:t>registry </a:t>
            </a:r>
            <a:r>
              <a:rPr lang="en-US" dirty="0"/>
              <a:t>p</a:t>
            </a:r>
            <a:r>
              <a:rPr lang="en-US" dirty="0" smtClean="0"/>
              <a:t>ostings</a:t>
            </a:r>
            <a:endParaRPr lang="en-US" dirty="0"/>
          </a:p>
        </p:txBody>
      </p:sp>
      <p:sp>
        <p:nvSpPr>
          <p:cNvPr id="5" name="AutoShape 5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90800" y="1939507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6" name="AutoShape 5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57663" y="1939507"/>
            <a:ext cx="1446212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/>
              <a:t>Maintaining registry Postings</a:t>
            </a:r>
            <a:endParaRPr lang="en-US" sz="800" b="1" dirty="0"/>
          </a:p>
        </p:txBody>
      </p:sp>
      <p:cxnSp>
        <p:nvCxnSpPr>
          <p:cNvPr id="7" name="AutoShape 58"/>
          <p:cNvCxnSpPr>
            <a:cxnSpLocks noChangeShapeType="1"/>
            <a:stCxn id="5" idx="3"/>
            <a:endCxn id="6" idx="1"/>
          </p:cNvCxnSpPr>
          <p:nvPr>
            <p:custDataLst>
              <p:tags r:id="rId3"/>
            </p:custDataLst>
          </p:nvPr>
        </p:nvCxnSpPr>
        <p:spPr bwMode="auto">
          <a:xfrm>
            <a:off x="3687763" y="2347495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AutoShape 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75363" y="1939507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9" name="AutoShape 60"/>
          <p:cNvCxnSpPr>
            <a:cxnSpLocks noChangeShapeType="1"/>
            <a:stCxn id="6" idx="3"/>
            <a:endCxn id="8" idx="1"/>
          </p:cNvCxnSpPr>
          <p:nvPr>
            <p:custDataLst>
              <p:tags r:id="rId5"/>
            </p:custDataLst>
          </p:nvPr>
        </p:nvCxnSpPr>
        <p:spPr bwMode="auto">
          <a:xfrm>
            <a:off x="5603875" y="2347495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Oval 6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42755" y="1825207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graphicFrame>
        <p:nvGraphicFramePr>
          <p:cNvPr id="11" name="Group 5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9787343"/>
              </p:ext>
            </p:extLst>
          </p:nvPr>
        </p:nvGraphicFramePr>
        <p:xfrm>
          <a:off x="360000" y="3148965"/>
          <a:ext cx="9213850" cy="2737803"/>
        </p:xfrm>
        <a:graphic>
          <a:graphicData uri="http://schemas.openxmlformats.org/drawingml/2006/table">
            <a:tbl>
              <a:tblPr/>
              <a:tblGrid>
                <a:gridCol w="2212950"/>
                <a:gridCol w="70009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Responsible Party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Procedure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Clinical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CTMS according to progress report from clinical sites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Amend protocol, if applicable on feedback from Disclosure Team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Disclosure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registries with new information from clinical sites through CTMS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Follow-up on feedback received from registries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Assess impact of amendment on information disclosed on applicable registries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 registry entry, if applicable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Communicate to Clinical Team change to registry following a protocol amendment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Clinical Site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Communicates progress on the study,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eg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 number of patients enrolled and others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Communicates LPLV via updates to CTMS (either through the monitor or by directly updating the CTMS)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82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Results disclosure </a:t>
            </a:r>
            <a:r>
              <a:rPr lang="en-US" dirty="0"/>
              <a:t>p</a:t>
            </a:r>
            <a:r>
              <a:rPr lang="en-US" dirty="0" smtClean="0"/>
              <a:t>rocess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Process flow </a:t>
            </a:r>
            <a:r>
              <a:rPr lang="en-US" dirty="0"/>
              <a:t>m</a:t>
            </a:r>
            <a:r>
              <a:rPr lang="en-US" dirty="0" smtClean="0"/>
              <a:t>aps: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5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8" y="608400"/>
            <a:ext cx="8103924" cy="648000"/>
          </a:xfrm>
        </p:spPr>
        <p:txBody>
          <a:bodyPr/>
          <a:lstStyle/>
          <a:p>
            <a:pPr>
              <a:lnSpc>
                <a:spcPts val="3060"/>
              </a:lnSpc>
            </a:pPr>
            <a:r>
              <a:rPr lang="en-US" dirty="0"/>
              <a:t>Disclosure of </a:t>
            </a:r>
            <a:r>
              <a:rPr lang="en-US" dirty="0" smtClean="0"/>
              <a:t>clinical </a:t>
            </a:r>
            <a:r>
              <a:rPr lang="en-US" dirty="0"/>
              <a:t>t</a:t>
            </a:r>
            <a:r>
              <a:rPr lang="en-US" dirty="0" smtClean="0"/>
              <a:t>rial </a:t>
            </a:r>
            <a:r>
              <a:rPr lang="en-US" dirty="0"/>
              <a:t>r</a:t>
            </a:r>
            <a:r>
              <a:rPr lang="en-US" dirty="0" smtClean="0"/>
              <a:t>esults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(structured/tabular </a:t>
            </a:r>
            <a:r>
              <a:rPr lang="en-US" dirty="0"/>
              <a:t>o</a:t>
            </a:r>
            <a:r>
              <a:rPr lang="en-US" dirty="0" smtClean="0"/>
              <a:t>utputs</a:t>
            </a:r>
            <a:r>
              <a:rPr lang="en-US" dirty="0"/>
              <a:t>)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(Managing </a:t>
            </a:r>
            <a:r>
              <a:rPr lang="en-US" dirty="0" smtClean="0"/>
              <a:t>disclosure </a:t>
            </a:r>
            <a:r>
              <a:rPr lang="en-US" dirty="0"/>
              <a:t>of </a:t>
            </a:r>
            <a:r>
              <a:rPr lang="en-US" dirty="0" smtClean="0"/>
              <a:t>results </a:t>
            </a:r>
            <a:r>
              <a:rPr lang="en-US" dirty="0"/>
              <a:t>on </a:t>
            </a:r>
            <a:r>
              <a:rPr lang="en-US" dirty="0" smtClean="0"/>
              <a:t>registries </a:t>
            </a:r>
            <a:r>
              <a:rPr lang="en-US" dirty="0"/>
              <a:t>requiring </a:t>
            </a:r>
            <a:r>
              <a:rPr lang="en-US" dirty="0" smtClean="0"/>
              <a:t>structured/tabular </a:t>
            </a:r>
            <a:r>
              <a:rPr lang="en-US" dirty="0"/>
              <a:t>outputs, </a:t>
            </a:r>
            <a:r>
              <a:rPr lang="en-US" dirty="0" err="1" smtClean="0"/>
              <a:t>eg</a:t>
            </a:r>
            <a:r>
              <a:rPr lang="en-US" dirty="0" smtClean="0"/>
              <a:t> </a:t>
            </a:r>
            <a:r>
              <a:rPr lang="en-US" dirty="0">
                <a:hlinkClick r:id="rId38"/>
              </a:rPr>
              <a:t>www.clinicaltrials.gov</a:t>
            </a:r>
            <a:r>
              <a:rPr lang="en-US" dirty="0"/>
              <a:t>)</a:t>
            </a:r>
          </a:p>
        </p:txBody>
      </p:sp>
      <p:sp>
        <p:nvSpPr>
          <p:cNvPr id="87" name="Rectangle 4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15052" y="3429000"/>
            <a:ext cx="8133747" cy="678513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88" name="Rectangle 1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20799" y="4114800"/>
            <a:ext cx="8127999" cy="939324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89" name="Rectangle 4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20800" y="5069190"/>
            <a:ext cx="8127998" cy="1560210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90" name="Text Box 4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20800" y="5410200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91" name="Rectangle 5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3402" y="4196254"/>
            <a:ext cx="938069" cy="79908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By month 4 following LPLV: submit publication &amp; results disclosure plans including timelines</a:t>
            </a:r>
            <a:endParaRPr lang="en-US" sz="800" dirty="0"/>
          </a:p>
        </p:txBody>
      </p:sp>
      <p:cxnSp>
        <p:nvCxnSpPr>
          <p:cNvPr id="92" name="AutoShape 54"/>
          <p:cNvCxnSpPr>
            <a:cxnSpLocks noChangeShapeType="1"/>
            <a:stCxn id="103" idx="0"/>
            <a:endCxn id="91" idx="1"/>
          </p:cNvCxnSpPr>
          <p:nvPr>
            <p:custDataLst>
              <p:tags r:id="rId6"/>
            </p:custDataLst>
          </p:nvPr>
        </p:nvCxnSpPr>
        <p:spPr bwMode="auto">
          <a:xfrm rot="5400000" flipH="1" flipV="1">
            <a:off x="2489154" y="4654553"/>
            <a:ext cx="1043004" cy="925491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3" name="AutoShape 5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5227637" y="-798512"/>
            <a:ext cx="314325" cy="8128000"/>
          </a:xfrm>
          <a:prstGeom prst="rightBrace">
            <a:avLst>
              <a:gd name="adj1" fmla="val 63366"/>
              <a:gd name="adj2" fmla="val 56474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94" name="AutoShape 5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41500" y="2259012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95" name="AutoShape 5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08363" y="2259012"/>
            <a:ext cx="1446212" cy="815975"/>
          </a:xfrm>
          <a:prstGeom prst="flowChartPredefinedProcess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</a:rPr>
              <a:t>Maintaining registry </a:t>
            </a:r>
            <a:r>
              <a:rPr lang="en-GB" sz="800" b="1" dirty="0">
                <a:solidFill>
                  <a:schemeClr val="bg1"/>
                </a:solidFill>
              </a:rPr>
              <a:t>p</a:t>
            </a:r>
            <a:r>
              <a:rPr lang="en-GB" sz="800" b="1" dirty="0" smtClean="0">
                <a:solidFill>
                  <a:schemeClr val="bg1"/>
                </a:solidFill>
              </a:rPr>
              <a:t>ostings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96" name="AutoShape 58"/>
          <p:cNvCxnSpPr>
            <a:cxnSpLocks noChangeShapeType="1"/>
            <a:stCxn id="94" idx="3"/>
            <a:endCxn id="95" idx="1"/>
          </p:cNvCxnSpPr>
          <p:nvPr>
            <p:custDataLst>
              <p:tags r:id="rId10"/>
            </p:custDataLst>
          </p:nvPr>
        </p:nvCxnSpPr>
        <p:spPr bwMode="auto">
          <a:xfrm>
            <a:off x="2938463" y="2667000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7" name="AutoShape 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326063" y="2259012"/>
            <a:ext cx="1098550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/>
              <a:t>Disclosure of clinical </a:t>
            </a:r>
            <a:r>
              <a:rPr lang="en-US" sz="800" b="1" dirty="0"/>
              <a:t>t</a:t>
            </a:r>
            <a:r>
              <a:rPr lang="en-US" sz="800" b="1" dirty="0" smtClean="0"/>
              <a:t>rial </a:t>
            </a:r>
            <a:r>
              <a:rPr lang="en-US" sz="800" b="1" dirty="0"/>
              <a:t>r</a:t>
            </a:r>
            <a:r>
              <a:rPr lang="en-US" sz="800" b="1" dirty="0" smtClean="0"/>
              <a:t>esults</a:t>
            </a:r>
            <a:endParaRPr lang="en-US" sz="800" b="1" dirty="0"/>
          </a:p>
        </p:txBody>
      </p:sp>
      <p:cxnSp>
        <p:nvCxnSpPr>
          <p:cNvPr id="98" name="AutoShape 60"/>
          <p:cNvCxnSpPr>
            <a:cxnSpLocks noChangeShapeType="1"/>
            <a:stCxn id="95" idx="3"/>
            <a:endCxn id="97" idx="1"/>
          </p:cNvCxnSpPr>
          <p:nvPr>
            <p:custDataLst>
              <p:tags r:id="rId12"/>
            </p:custDataLst>
          </p:nvPr>
        </p:nvCxnSpPr>
        <p:spPr bwMode="auto">
          <a:xfrm>
            <a:off x="4854575" y="2667000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9" name="Text Box 1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20800" y="4321688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100" name="Oval 6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238750" y="2144712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3</a:t>
            </a:r>
          </a:p>
        </p:txBody>
      </p:sp>
      <p:sp>
        <p:nvSpPr>
          <p:cNvPr id="101" name="Rectangle 5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73402" y="5656923"/>
            <a:ext cx="938069" cy="87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Track timelines &amp; verify whether plan is aligned with company policy &amp; legal / registry requirements</a:t>
            </a:r>
            <a:endParaRPr lang="en-US" sz="800" dirty="0"/>
          </a:p>
        </p:txBody>
      </p:sp>
      <p:cxnSp>
        <p:nvCxnSpPr>
          <p:cNvPr id="102" name="AutoShape 115"/>
          <p:cNvCxnSpPr>
            <a:cxnSpLocks noChangeShapeType="1"/>
            <a:stCxn id="91" idx="0"/>
            <a:endCxn id="110" idx="2"/>
          </p:cNvCxnSpPr>
          <p:nvPr/>
        </p:nvCxnSpPr>
        <p:spPr bwMode="auto">
          <a:xfrm flipV="1">
            <a:off x="3942437" y="3990740"/>
            <a:ext cx="0" cy="205514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3" name="Rectangle 5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21516" y="5638800"/>
            <a:ext cx="852790" cy="915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Within 4 months of LPLV date request publication &amp; results posting plans from Clinical Team</a:t>
            </a:r>
            <a:endParaRPr lang="en-US" sz="800" dirty="0"/>
          </a:p>
        </p:txBody>
      </p:sp>
      <p:cxnSp>
        <p:nvCxnSpPr>
          <p:cNvPr id="104" name="AutoShape 54"/>
          <p:cNvCxnSpPr>
            <a:cxnSpLocks noChangeShapeType="1"/>
            <a:stCxn id="91" idx="2"/>
            <a:endCxn id="101" idx="0"/>
          </p:cNvCxnSpPr>
          <p:nvPr>
            <p:custDataLst>
              <p:tags r:id="rId17"/>
            </p:custDataLst>
          </p:nvPr>
        </p:nvCxnSpPr>
        <p:spPr bwMode="auto">
          <a:xfrm>
            <a:off x="3942437" y="4995338"/>
            <a:ext cx="0" cy="66158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5" name="Text Box 4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320799" y="3483488"/>
            <a:ext cx="1001714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Data Management / Biometrics</a:t>
            </a:r>
          </a:p>
          <a:p>
            <a:pPr algn="l">
              <a:spcBef>
                <a:spcPct val="0"/>
              </a:spcBef>
            </a:pP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106" name="AutoShape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06400" y="4558595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Maintaining registry </a:t>
            </a:r>
            <a:r>
              <a:rPr lang="en-US" sz="800" dirty="0"/>
              <a:t>p</a:t>
            </a:r>
            <a:r>
              <a:rPr lang="en-US" sz="800" dirty="0" smtClean="0"/>
              <a:t>ostings</a:t>
            </a:r>
            <a:endParaRPr lang="en-US" sz="800" dirty="0"/>
          </a:p>
        </p:txBody>
      </p:sp>
      <p:sp>
        <p:nvSpPr>
          <p:cNvPr id="107" name="Oval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4800" y="4444295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dirty="0"/>
              <a:t>2</a:t>
            </a:r>
          </a:p>
        </p:txBody>
      </p:sp>
      <p:cxnSp>
        <p:nvCxnSpPr>
          <p:cNvPr id="108" name="AutoShape 58"/>
          <p:cNvCxnSpPr>
            <a:cxnSpLocks noChangeShapeType="1"/>
            <a:stCxn id="106" idx="2"/>
            <a:endCxn id="103" idx="1"/>
          </p:cNvCxnSpPr>
          <p:nvPr>
            <p:custDataLst>
              <p:tags r:id="rId21"/>
            </p:custDataLst>
          </p:nvPr>
        </p:nvCxnSpPr>
        <p:spPr bwMode="auto">
          <a:xfrm rot="16200000" flipH="1">
            <a:off x="912463" y="4887366"/>
            <a:ext cx="1099864" cy="1318241"/>
          </a:xfrm>
          <a:prstGeom prst="bentConnector2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9" name="Oval 58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636591" y="5788040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Post on</a:t>
            </a:r>
            <a:br>
              <a:rPr lang="en-US" sz="900" dirty="0" smtClean="0"/>
            </a:br>
            <a:r>
              <a:rPr lang="en-US" sz="900" dirty="0" smtClean="0"/>
              <a:t>registries</a:t>
            </a:r>
            <a:endParaRPr lang="en-US" sz="900" dirty="0"/>
          </a:p>
        </p:txBody>
      </p:sp>
      <p:sp>
        <p:nvSpPr>
          <p:cNvPr id="110" name="Rectangle 5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255723" y="3577849"/>
            <a:ext cx="1373427" cy="4128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Prepare output as per business rules of registries</a:t>
            </a:r>
            <a:endParaRPr lang="en-US" sz="800" dirty="0"/>
          </a:p>
        </p:txBody>
      </p:sp>
      <p:cxnSp>
        <p:nvCxnSpPr>
          <p:cNvPr id="111" name="AutoShape 54"/>
          <p:cNvCxnSpPr>
            <a:cxnSpLocks noChangeShapeType="1"/>
            <a:stCxn id="116" idx="3"/>
            <a:endCxn id="109" idx="2"/>
          </p:cNvCxnSpPr>
          <p:nvPr>
            <p:custDataLst>
              <p:tags r:id="rId24"/>
            </p:custDataLst>
          </p:nvPr>
        </p:nvCxnSpPr>
        <p:spPr bwMode="auto">
          <a:xfrm flipV="1">
            <a:off x="8242864" y="6096419"/>
            <a:ext cx="393727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2" name="Rectangle 53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824035" y="5730689"/>
            <a:ext cx="956407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Review output for compliance with business rules of registries</a:t>
            </a:r>
            <a:endParaRPr lang="en-US" sz="800" dirty="0"/>
          </a:p>
        </p:txBody>
      </p:sp>
      <p:cxnSp>
        <p:nvCxnSpPr>
          <p:cNvPr id="113" name="AutoShape 54"/>
          <p:cNvCxnSpPr>
            <a:cxnSpLocks noChangeShapeType="1"/>
            <a:stCxn id="110" idx="3"/>
            <a:endCxn id="112" idx="1"/>
          </p:cNvCxnSpPr>
          <p:nvPr>
            <p:custDataLst>
              <p:tags r:id="rId26"/>
            </p:custDataLst>
          </p:nvPr>
        </p:nvCxnSpPr>
        <p:spPr bwMode="auto">
          <a:xfrm>
            <a:off x="4629150" y="3784295"/>
            <a:ext cx="194885" cy="23121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4" name="Rectangle 53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467600" y="4230066"/>
            <a:ext cx="775264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Review and approve outputs for medical &amp; scientific integrity</a:t>
            </a:r>
            <a:endParaRPr lang="en-US" sz="800" dirty="0"/>
          </a:p>
        </p:txBody>
      </p:sp>
      <p:cxnSp>
        <p:nvCxnSpPr>
          <p:cNvPr id="115" name="AutoShape 115"/>
          <p:cNvCxnSpPr>
            <a:cxnSpLocks noChangeShapeType="1"/>
            <a:stCxn id="123" idx="3"/>
            <a:endCxn id="114" idx="1"/>
          </p:cNvCxnSpPr>
          <p:nvPr/>
        </p:nvCxnSpPr>
        <p:spPr bwMode="auto">
          <a:xfrm flipV="1">
            <a:off x="6848192" y="4595797"/>
            <a:ext cx="619408" cy="157682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6" name="Rectangle 53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467600" y="5730689"/>
            <a:ext cx="775264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Review and approve output for compliance with business rules of registries</a:t>
            </a:r>
            <a:endParaRPr lang="en-US" sz="800" dirty="0"/>
          </a:p>
        </p:txBody>
      </p:sp>
      <p:cxnSp>
        <p:nvCxnSpPr>
          <p:cNvPr id="117" name="AutoShape 54"/>
          <p:cNvCxnSpPr>
            <a:cxnSpLocks noChangeShapeType="1"/>
            <a:stCxn id="114" idx="2"/>
            <a:endCxn id="116" idx="0"/>
          </p:cNvCxnSpPr>
          <p:nvPr>
            <p:custDataLst>
              <p:tags r:id="rId29"/>
            </p:custDataLst>
          </p:nvPr>
        </p:nvCxnSpPr>
        <p:spPr bwMode="auto">
          <a:xfrm>
            <a:off x="7855232" y="4961527"/>
            <a:ext cx="0" cy="7691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8" name="Rectangle 53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6071431" y="5181600"/>
            <a:ext cx="639726" cy="4703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Request changes to output</a:t>
            </a:r>
            <a:endParaRPr lang="en-US" sz="800" dirty="0"/>
          </a:p>
        </p:txBody>
      </p:sp>
      <p:cxnSp>
        <p:nvCxnSpPr>
          <p:cNvPr id="119" name="AutoShape 115"/>
          <p:cNvCxnSpPr>
            <a:cxnSpLocks noChangeShapeType="1"/>
            <a:endCxn id="123" idx="1"/>
          </p:cNvCxnSpPr>
          <p:nvPr/>
        </p:nvCxnSpPr>
        <p:spPr bwMode="auto">
          <a:xfrm flipV="1">
            <a:off x="5780442" y="6172619"/>
            <a:ext cx="153954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0" name="Rectangle 53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914606" y="3535824"/>
            <a:ext cx="775264" cy="4969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outputs and resubmit to Disclosure Team</a:t>
            </a:r>
            <a:endParaRPr lang="en-US" sz="800" dirty="0"/>
          </a:p>
        </p:txBody>
      </p:sp>
      <p:cxnSp>
        <p:nvCxnSpPr>
          <p:cNvPr id="121" name="AutoShape 115"/>
          <p:cNvCxnSpPr>
            <a:cxnSpLocks noChangeShapeType="1"/>
            <a:stCxn id="120" idx="2"/>
            <a:endCxn id="112" idx="0"/>
          </p:cNvCxnSpPr>
          <p:nvPr/>
        </p:nvCxnSpPr>
        <p:spPr bwMode="auto">
          <a:xfrm>
            <a:off x="5302238" y="4032764"/>
            <a:ext cx="1" cy="169792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2" name="AutoShape 54"/>
          <p:cNvCxnSpPr>
            <a:cxnSpLocks noChangeShapeType="1"/>
            <a:stCxn id="118" idx="0"/>
            <a:endCxn id="120" idx="3"/>
          </p:cNvCxnSpPr>
          <p:nvPr>
            <p:custDataLst>
              <p:tags r:id="rId32"/>
            </p:custDataLst>
          </p:nvPr>
        </p:nvCxnSpPr>
        <p:spPr bwMode="auto">
          <a:xfrm rot="16200000" flipV="1">
            <a:off x="5341929" y="4132235"/>
            <a:ext cx="1397306" cy="701424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3" name="AutoShape 82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5934396" y="5824984"/>
            <a:ext cx="913796" cy="69527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Compliant</a:t>
            </a:r>
            <a:br>
              <a:rPr lang="en-US" sz="800" dirty="0" smtClean="0"/>
            </a:br>
            <a:r>
              <a:rPr lang="en-US" sz="800" dirty="0" smtClean="0"/>
              <a:t>with business</a:t>
            </a:r>
            <a:br>
              <a:rPr lang="en-US" sz="800" dirty="0" smtClean="0"/>
            </a:br>
            <a:r>
              <a:rPr lang="en-US" sz="800" dirty="0" smtClean="0"/>
              <a:t>rules</a:t>
            </a:r>
            <a:endParaRPr lang="en-US" sz="800" baseline="30000" dirty="0"/>
          </a:p>
        </p:txBody>
      </p:sp>
      <p:cxnSp>
        <p:nvCxnSpPr>
          <p:cNvPr id="124" name="AutoShape 115"/>
          <p:cNvCxnSpPr>
            <a:cxnSpLocks noChangeShapeType="1"/>
            <a:stCxn id="123" idx="0"/>
            <a:endCxn id="118" idx="2"/>
          </p:cNvCxnSpPr>
          <p:nvPr/>
        </p:nvCxnSpPr>
        <p:spPr bwMode="auto">
          <a:xfrm flipV="1">
            <a:off x="6391294" y="5651993"/>
            <a:ext cx="0" cy="172991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5" name="AutoShape 54"/>
          <p:cNvCxnSpPr>
            <a:cxnSpLocks noChangeShapeType="1"/>
            <a:stCxn id="101" idx="1"/>
            <a:endCxn id="91" idx="1"/>
          </p:cNvCxnSpPr>
          <p:nvPr>
            <p:custDataLst>
              <p:tags r:id="rId34"/>
            </p:custDataLst>
          </p:nvPr>
        </p:nvCxnSpPr>
        <p:spPr bwMode="auto">
          <a:xfrm rot="10800000">
            <a:off x="3473402" y="4595797"/>
            <a:ext cx="12700" cy="1500623"/>
          </a:xfrm>
          <a:prstGeom prst="bentConnector3">
            <a:avLst>
              <a:gd name="adj1" fmla="val 180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6" name="Text Box 9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6719888" y="6172200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127" name="Text Box 92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5957887" y="5638800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5416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8" y="608400"/>
            <a:ext cx="8103924" cy="648000"/>
          </a:xfrm>
        </p:spPr>
        <p:txBody>
          <a:bodyPr/>
          <a:lstStyle/>
          <a:p>
            <a:pPr>
              <a:lnSpc>
                <a:spcPts val="3060"/>
              </a:lnSpc>
            </a:pPr>
            <a:r>
              <a:rPr lang="en-US" dirty="0"/>
              <a:t>Disclosure of </a:t>
            </a:r>
            <a:r>
              <a:rPr lang="en-US" dirty="0" smtClean="0"/>
              <a:t>clinical </a:t>
            </a:r>
            <a:r>
              <a:rPr lang="en-US" dirty="0"/>
              <a:t>t</a:t>
            </a:r>
            <a:r>
              <a:rPr lang="en-US" dirty="0" smtClean="0"/>
              <a:t>rial </a:t>
            </a:r>
            <a:r>
              <a:rPr lang="en-US" dirty="0"/>
              <a:t>r</a:t>
            </a:r>
            <a:r>
              <a:rPr lang="en-US" dirty="0" smtClean="0"/>
              <a:t>esults </a:t>
            </a:r>
            <a:br>
              <a:rPr lang="en-US" dirty="0" smtClean="0"/>
            </a:br>
            <a:r>
              <a:rPr lang="en-US" dirty="0" smtClean="0"/>
              <a:t>as ICH </a:t>
            </a:r>
            <a:r>
              <a:rPr lang="en-US" dirty="0"/>
              <a:t>E3 </a:t>
            </a:r>
            <a:r>
              <a:rPr lang="en-US" dirty="0" smtClean="0"/>
              <a:t>summaries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(Managing </a:t>
            </a:r>
            <a:r>
              <a:rPr lang="en-US" dirty="0" smtClean="0"/>
              <a:t>disclosure </a:t>
            </a:r>
            <a:r>
              <a:rPr lang="en-US" dirty="0"/>
              <a:t>of </a:t>
            </a:r>
            <a:r>
              <a:rPr lang="en-US" dirty="0" smtClean="0"/>
              <a:t>results </a:t>
            </a:r>
            <a:r>
              <a:rPr lang="en-US" dirty="0"/>
              <a:t>on </a:t>
            </a:r>
            <a:r>
              <a:rPr lang="en-US" dirty="0" smtClean="0"/>
              <a:t>registries</a:t>
            </a:r>
            <a:r>
              <a:rPr lang="en-US" dirty="0"/>
              <a:t>)</a:t>
            </a:r>
          </a:p>
        </p:txBody>
      </p:sp>
      <p:sp>
        <p:nvSpPr>
          <p:cNvPr id="5" name="Rectangle 1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20800" y="3503172"/>
            <a:ext cx="7670800" cy="1418678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6" name="Text Box 4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20800" y="5322888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7" name="Rectangle 5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24200" y="3798888"/>
            <a:ext cx="938069" cy="79908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By month four following LPLV: submit publication &amp; results disclosure plans including timelines</a:t>
            </a:r>
            <a:endParaRPr lang="en-US" sz="800" dirty="0"/>
          </a:p>
        </p:txBody>
      </p:sp>
      <p:cxnSp>
        <p:nvCxnSpPr>
          <p:cNvPr id="8" name="AutoShape 54"/>
          <p:cNvCxnSpPr>
            <a:cxnSpLocks noChangeShapeType="1"/>
            <a:stCxn id="20" idx="0"/>
            <a:endCxn id="7" idx="1"/>
          </p:cNvCxnSpPr>
          <p:nvPr>
            <p:custDataLst>
              <p:tags r:id="rId4"/>
            </p:custDataLst>
          </p:nvPr>
        </p:nvCxnSpPr>
        <p:spPr bwMode="auto">
          <a:xfrm rot="5400000" flipH="1" flipV="1">
            <a:off x="2130672" y="4390271"/>
            <a:ext cx="1185368" cy="801687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AutoShape 55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16200000">
            <a:off x="4999038" y="-488950"/>
            <a:ext cx="314325" cy="7670802"/>
          </a:xfrm>
          <a:prstGeom prst="rightBrace">
            <a:avLst>
              <a:gd name="adj1" fmla="val 63366"/>
              <a:gd name="adj2" fmla="val 59982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10" name="AutoShape 5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41500" y="2324100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1" name="AutoShape 5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08363" y="2324100"/>
            <a:ext cx="1446212" cy="815975"/>
          </a:xfrm>
          <a:prstGeom prst="flowChartPredefinedProcess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</a:rPr>
              <a:t>Maintaining registry </a:t>
            </a:r>
            <a:r>
              <a:rPr lang="en-GB" sz="800" b="1" dirty="0">
                <a:solidFill>
                  <a:schemeClr val="bg1"/>
                </a:solidFill>
              </a:rPr>
              <a:t>p</a:t>
            </a:r>
            <a:r>
              <a:rPr lang="en-GB" sz="800" b="1" dirty="0" smtClean="0">
                <a:solidFill>
                  <a:schemeClr val="bg1"/>
                </a:solidFill>
              </a:rPr>
              <a:t>ostings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12" name="AutoShape 58"/>
          <p:cNvCxnSpPr>
            <a:cxnSpLocks noChangeShapeType="1"/>
            <a:stCxn id="10" idx="3"/>
            <a:endCxn id="11" idx="1"/>
          </p:cNvCxnSpPr>
          <p:nvPr>
            <p:custDataLst>
              <p:tags r:id="rId8"/>
            </p:custDataLst>
          </p:nvPr>
        </p:nvCxnSpPr>
        <p:spPr bwMode="auto">
          <a:xfrm>
            <a:off x="2938463" y="2732088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3" name="AutoShape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26063" y="2324100"/>
            <a:ext cx="1098550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/>
              <a:t>Disclosure of clinical </a:t>
            </a:r>
            <a:r>
              <a:rPr lang="en-US" sz="800" b="1" dirty="0"/>
              <a:t>t</a:t>
            </a:r>
            <a:r>
              <a:rPr lang="en-US" sz="800" b="1" dirty="0" smtClean="0"/>
              <a:t>rial </a:t>
            </a:r>
            <a:r>
              <a:rPr lang="en-US" sz="800" b="1" dirty="0"/>
              <a:t>r</a:t>
            </a:r>
            <a:r>
              <a:rPr lang="en-US" sz="800" b="1" dirty="0" smtClean="0"/>
              <a:t>esults</a:t>
            </a:r>
            <a:endParaRPr lang="en-US" sz="800" b="1" dirty="0"/>
          </a:p>
        </p:txBody>
      </p:sp>
      <p:cxnSp>
        <p:nvCxnSpPr>
          <p:cNvPr id="14" name="AutoShape 60"/>
          <p:cNvCxnSpPr>
            <a:cxnSpLocks noChangeShapeType="1"/>
            <a:stCxn id="11" idx="3"/>
            <a:endCxn id="13" idx="1"/>
          </p:cNvCxnSpPr>
          <p:nvPr>
            <p:custDataLst>
              <p:tags r:id="rId10"/>
            </p:custDataLst>
          </p:nvPr>
        </p:nvCxnSpPr>
        <p:spPr bwMode="auto">
          <a:xfrm>
            <a:off x="4854575" y="2732088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Text Box 1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20800" y="4058726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16" name="Oval 6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38750" y="2209800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3</a:t>
            </a:r>
          </a:p>
        </p:txBody>
      </p:sp>
      <p:sp>
        <p:nvSpPr>
          <p:cNvPr id="17" name="Rectangle 5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24200" y="5416373"/>
            <a:ext cx="938069" cy="87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Track timelines &amp; verify whether plan is aligned with company policy &amp; legal registry requirements</a:t>
            </a:r>
            <a:endParaRPr lang="en-US" sz="800" dirty="0"/>
          </a:p>
        </p:txBody>
      </p:sp>
      <p:sp>
        <p:nvSpPr>
          <p:cNvPr id="18" name="Rectangle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343400" y="3832700"/>
            <a:ext cx="775264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Send ICH E3 summary of Clinical Study Report to Disclosure</a:t>
            </a:r>
            <a:endParaRPr lang="en-US" sz="800" dirty="0"/>
          </a:p>
        </p:txBody>
      </p:sp>
      <p:cxnSp>
        <p:nvCxnSpPr>
          <p:cNvPr id="19" name="AutoShape 54"/>
          <p:cNvCxnSpPr>
            <a:cxnSpLocks noChangeShapeType="1"/>
            <a:stCxn id="7" idx="3"/>
            <a:endCxn id="18" idx="1"/>
          </p:cNvCxnSpPr>
          <p:nvPr>
            <p:custDataLst>
              <p:tags r:id="rId15"/>
            </p:custDataLst>
          </p:nvPr>
        </p:nvCxnSpPr>
        <p:spPr bwMode="auto">
          <a:xfrm>
            <a:off x="4062269" y="4198430"/>
            <a:ext cx="281131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" name="Rectangle 5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96118" y="5383798"/>
            <a:ext cx="852790" cy="915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Within four months of LPLV date request publication &amp; results </a:t>
            </a:r>
            <a:r>
              <a:rPr lang="en-GB" sz="800" dirty="0"/>
              <a:t>p</a:t>
            </a:r>
            <a:r>
              <a:rPr lang="en-GB" sz="800" dirty="0" smtClean="0"/>
              <a:t>osting plans from Clinical Team</a:t>
            </a:r>
            <a:endParaRPr lang="en-US" sz="800" dirty="0"/>
          </a:p>
        </p:txBody>
      </p:sp>
      <p:cxnSp>
        <p:nvCxnSpPr>
          <p:cNvPr id="21" name="AutoShape 54"/>
          <p:cNvCxnSpPr>
            <a:cxnSpLocks noChangeShapeType="1"/>
            <a:stCxn id="7" idx="2"/>
            <a:endCxn id="17" idx="0"/>
          </p:cNvCxnSpPr>
          <p:nvPr>
            <p:custDataLst>
              <p:tags r:id="rId17"/>
            </p:custDataLst>
          </p:nvPr>
        </p:nvCxnSpPr>
        <p:spPr bwMode="auto">
          <a:xfrm>
            <a:off x="3593235" y="4597972"/>
            <a:ext cx="0" cy="81840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2" name="AutoShape 2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06400" y="4295633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Maintaining registry </a:t>
            </a:r>
            <a:r>
              <a:rPr lang="en-US" sz="800" dirty="0"/>
              <a:t>p</a:t>
            </a:r>
            <a:r>
              <a:rPr lang="en-US" sz="800" dirty="0" smtClean="0"/>
              <a:t>ostings</a:t>
            </a:r>
            <a:endParaRPr lang="en-US" sz="800" dirty="0"/>
          </a:p>
        </p:txBody>
      </p:sp>
      <p:sp>
        <p:nvSpPr>
          <p:cNvPr id="23" name="Oval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04800" y="4181333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dirty="0"/>
              <a:t>2</a:t>
            </a:r>
          </a:p>
        </p:txBody>
      </p:sp>
      <p:cxnSp>
        <p:nvCxnSpPr>
          <p:cNvPr id="24" name="AutoShape 58"/>
          <p:cNvCxnSpPr>
            <a:cxnSpLocks noChangeShapeType="1"/>
            <a:stCxn id="22" idx="2"/>
            <a:endCxn id="20" idx="1"/>
          </p:cNvCxnSpPr>
          <p:nvPr>
            <p:custDataLst>
              <p:tags r:id="rId20"/>
            </p:custDataLst>
          </p:nvPr>
        </p:nvCxnSpPr>
        <p:spPr bwMode="auto">
          <a:xfrm rot="16200000" flipH="1">
            <a:off x="795784" y="4741083"/>
            <a:ext cx="1107824" cy="1092843"/>
          </a:xfrm>
          <a:prstGeom prst="bentConnector2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" name="Oval 5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229600" y="5639378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Post on</a:t>
            </a:r>
            <a:br>
              <a:rPr lang="en-US" sz="900" dirty="0" smtClean="0"/>
            </a:br>
            <a:r>
              <a:rPr lang="en-US" sz="900" dirty="0" smtClean="0"/>
              <a:t>registries</a:t>
            </a:r>
            <a:endParaRPr lang="en-US" sz="900" dirty="0"/>
          </a:p>
        </p:txBody>
      </p:sp>
      <p:sp>
        <p:nvSpPr>
          <p:cNvPr id="26" name="Rectangle 53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876800" y="5582027"/>
            <a:ext cx="775264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Review ICH E3 summary for compliance with business rules of registries</a:t>
            </a:r>
            <a:endParaRPr lang="en-US" sz="800" dirty="0"/>
          </a:p>
        </p:txBody>
      </p:sp>
      <p:cxnSp>
        <p:nvCxnSpPr>
          <p:cNvPr id="27" name="AutoShape 54"/>
          <p:cNvCxnSpPr>
            <a:cxnSpLocks noChangeShapeType="1"/>
            <a:stCxn id="18" idx="2"/>
            <a:endCxn id="26" idx="1"/>
          </p:cNvCxnSpPr>
          <p:nvPr>
            <p:custDataLst>
              <p:tags r:id="rId23"/>
            </p:custDataLst>
          </p:nvPr>
        </p:nvCxnSpPr>
        <p:spPr bwMode="auto">
          <a:xfrm rot="16200000" flipH="1">
            <a:off x="4112118" y="5183075"/>
            <a:ext cx="1383597" cy="145768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8" name="Rectangle 53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315200" y="5741312"/>
            <a:ext cx="529515" cy="4128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Approve ICH E3 summary</a:t>
            </a:r>
            <a:endParaRPr lang="en-US" sz="800" dirty="0"/>
          </a:p>
        </p:txBody>
      </p:sp>
      <p:cxnSp>
        <p:nvCxnSpPr>
          <p:cNvPr id="29" name="AutoShape 54"/>
          <p:cNvCxnSpPr>
            <a:cxnSpLocks noChangeShapeType="1"/>
            <a:stCxn id="26" idx="3"/>
            <a:endCxn id="36" idx="1"/>
          </p:cNvCxnSpPr>
          <p:nvPr>
            <p:custDataLst>
              <p:tags r:id="rId25"/>
            </p:custDataLst>
          </p:nvPr>
        </p:nvCxnSpPr>
        <p:spPr bwMode="auto">
          <a:xfrm flipV="1">
            <a:off x="5652064" y="5947757"/>
            <a:ext cx="216126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0" name="AutoShape 54"/>
          <p:cNvCxnSpPr>
            <a:cxnSpLocks noChangeShapeType="1"/>
            <a:stCxn id="28" idx="3"/>
            <a:endCxn id="25" idx="2"/>
          </p:cNvCxnSpPr>
          <p:nvPr>
            <p:custDataLst>
              <p:tags r:id="rId26"/>
            </p:custDataLst>
          </p:nvPr>
        </p:nvCxnSpPr>
        <p:spPr bwMode="auto">
          <a:xfrm flipV="1">
            <a:off x="7844715" y="5947757"/>
            <a:ext cx="384885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1" name="Rectangle 53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937456" y="3822918"/>
            <a:ext cx="775264" cy="73146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the ICH E3 summary as directed</a:t>
            </a:r>
            <a:endParaRPr lang="en-US" sz="800" dirty="0"/>
          </a:p>
        </p:txBody>
      </p:sp>
      <p:cxnSp>
        <p:nvCxnSpPr>
          <p:cNvPr id="32" name="AutoShape 115"/>
          <p:cNvCxnSpPr>
            <a:cxnSpLocks noChangeShapeType="1"/>
            <a:stCxn id="34" idx="0"/>
            <a:endCxn id="31" idx="2"/>
          </p:cNvCxnSpPr>
          <p:nvPr/>
        </p:nvCxnSpPr>
        <p:spPr bwMode="auto">
          <a:xfrm flipV="1">
            <a:off x="6325088" y="4554379"/>
            <a:ext cx="0" cy="376049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3" name="AutoShape 54"/>
          <p:cNvCxnSpPr>
            <a:cxnSpLocks noChangeShapeType="1"/>
            <a:stCxn id="31" idx="3"/>
            <a:endCxn id="28" idx="0"/>
          </p:cNvCxnSpPr>
          <p:nvPr>
            <p:custDataLst>
              <p:tags r:id="rId28"/>
            </p:custDataLst>
          </p:nvPr>
        </p:nvCxnSpPr>
        <p:spPr bwMode="auto">
          <a:xfrm>
            <a:off x="6712720" y="4188649"/>
            <a:ext cx="867238" cy="1552663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4" name="Rectangle 53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715000" y="4930428"/>
            <a:ext cx="1220176" cy="43689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/>
              <a:t>Request changes </a:t>
            </a:r>
            <a:r>
              <a:rPr lang="en-GB" sz="800" dirty="0" smtClean="0"/>
              <a:t>to ICH E3 </a:t>
            </a:r>
            <a:r>
              <a:rPr lang="en-GB" sz="800" dirty="0"/>
              <a:t>s</a:t>
            </a:r>
            <a:r>
              <a:rPr lang="en-GB" sz="800" dirty="0" smtClean="0"/>
              <a:t>ummary to </a:t>
            </a:r>
            <a:r>
              <a:rPr lang="en-GB" sz="800" dirty="0"/>
              <a:t>meet </a:t>
            </a:r>
            <a:r>
              <a:rPr lang="en-GB" sz="800" dirty="0" smtClean="0"/>
              <a:t>registries</a:t>
            </a:r>
            <a:r>
              <a:rPr lang="en-GB" sz="800" dirty="0"/>
              <a:t>’ </a:t>
            </a:r>
            <a:r>
              <a:rPr lang="en-GB" sz="800" dirty="0" smtClean="0"/>
              <a:t>requirements</a:t>
            </a:r>
            <a:endParaRPr lang="en-US" sz="800" dirty="0"/>
          </a:p>
        </p:txBody>
      </p:sp>
      <p:cxnSp>
        <p:nvCxnSpPr>
          <p:cNvPr id="35" name="AutoShape 54"/>
          <p:cNvCxnSpPr>
            <a:cxnSpLocks noChangeShapeType="1"/>
            <a:stCxn id="17" idx="1"/>
            <a:endCxn id="7" idx="1"/>
          </p:cNvCxnSpPr>
          <p:nvPr>
            <p:custDataLst>
              <p:tags r:id="rId30"/>
            </p:custDataLst>
          </p:nvPr>
        </p:nvCxnSpPr>
        <p:spPr bwMode="auto">
          <a:xfrm rot="10800000">
            <a:off x="3124200" y="4198431"/>
            <a:ext cx="12700" cy="1657439"/>
          </a:xfrm>
          <a:prstGeom prst="bentConnector3">
            <a:avLst>
              <a:gd name="adj1" fmla="val 180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6" name="AutoShape 82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868190" y="5600122"/>
            <a:ext cx="913796" cy="69527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Compliant</a:t>
            </a:r>
            <a:br>
              <a:rPr lang="en-US" sz="800" dirty="0" smtClean="0"/>
            </a:br>
            <a:r>
              <a:rPr lang="en-US" sz="800" dirty="0" smtClean="0"/>
              <a:t>with business</a:t>
            </a:r>
            <a:br>
              <a:rPr lang="en-US" sz="800" dirty="0" smtClean="0"/>
            </a:br>
            <a:r>
              <a:rPr lang="en-US" sz="800" dirty="0" smtClean="0"/>
              <a:t>rules</a:t>
            </a:r>
            <a:endParaRPr lang="en-US" sz="800" baseline="30000" dirty="0"/>
          </a:p>
        </p:txBody>
      </p:sp>
      <p:cxnSp>
        <p:nvCxnSpPr>
          <p:cNvPr id="37" name="AutoShape 115"/>
          <p:cNvCxnSpPr>
            <a:cxnSpLocks noChangeShapeType="1"/>
            <a:stCxn id="31" idx="1"/>
            <a:endCxn id="26" idx="0"/>
          </p:cNvCxnSpPr>
          <p:nvPr/>
        </p:nvCxnSpPr>
        <p:spPr bwMode="auto">
          <a:xfrm rot="10800000" flipV="1">
            <a:off x="5264432" y="4188649"/>
            <a:ext cx="673024" cy="139337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8" name="Text Box 92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248400" y="5404455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39" name="Text Box 96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719888" y="5932488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cxnSp>
        <p:nvCxnSpPr>
          <p:cNvPr id="40" name="AutoShape 54"/>
          <p:cNvCxnSpPr>
            <a:cxnSpLocks noChangeShapeType="1"/>
            <a:stCxn id="36" idx="3"/>
            <a:endCxn id="28" idx="1"/>
          </p:cNvCxnSpPr>
          <p:nvPr>
            <p:custDataLst>
              <p:tags r:id="rId34"/>
            </p:custDataLst>
          </p:nvPr>
        </p:nvCxnSpPr>
        <p:spPr bwMode="auto">
          <a:xfrm>
            <a:off x="6781986" y="5947757"/>
            <a:ext cx="533214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1" name="AutoShape 54"/>
          <p:cNvCxnSpPr>
            <a:cxnSpLocks noChangeShapeType="1"/>
            <a:stCxn id="36" idx="0"/>
            <a:endCxn id="34" idx="2"/>
          </p:cNvCxnSpPr>
          <p:nvPr>
            <p:custDataLst>
              <p:tags r:id="rId35"/>
            </p:custDataLst>
          </p:nvPr>
        </p:nvCxnSpPr>
        <p:spPr bwMode="auto">
          <a:xfrm flipV="1">
            <a:off x="6325088" y="5367323"/>
            <a:ext cx="0" cy="232799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4638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Disclosure of </a:t>
            </a:r>
            <a:r>
              <a:rPr lang="en-US" dirty="0" smtClean="0"/>
              <a:t>clinical </a:t>
            </a:r>
            <a:r>
              <a:rPr lang="en-US" dirty="0"/>
              <a:t>t</a:t>
            </a:r>
            <a:r>
              <a:rPr lang="en-US" dirty="0" smtClean="0"/>
              <a:t>rial </a:t>
            </a:r>
            <a:r>
              <a:rPr lang="en-US" dirty="0"/>
              <a:t>r</a:t>
            </a:r>
            <a:r>
              <a:rPr lang="en-US" dirty="0" smtClean="0"/>
              <a:t>esults</a:t>
            </a:r>
            <a:endParaRPr lang="en-US" dirty="0"/>
          </a:p>
        </p:txBody>
      </p:sp>
      <p:sp>
        <p:nvSpPr>
          <p:cNvPr id="5" name="AutoShape 5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51119" y="1851025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6" name="AutoShape 5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17982" y="1851025"/>
            <a:ext cx="1446212" cy="815975"/>
          </a:xfrm>
          <a:prstGeom prst="flowChartPredefinedProcess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</a:rPr>
              <a:t>Maintaining registry </a:t>
            </a:r>
            <a:r>
              <a:rPr lang="en-GB" sz="800" b="1" dirty="0">
                <a:solidFill>
                  <a:schemeClr val="bg1"/>
                </a:solidFill>
              </a:rPr>
              <a:t>p</a:t>
            </a:r>
            <a:r>
              <a:rPr lang="en-GB" sz="800" b="1" dirty="0" smtClean="0">
                <a:solidFill>
                  <a:schemeClr val="bg1"/>
                </a:solidFill>
              </a:rPr>
              <a:t>ostings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7" name="AutoShape 58"/>
          <p:cNvCxnSpPr>
            <a:cxnSpLocks noChangeShapeType="1"/>
            <a:stCxn id="5" idx="3"/>
            <a:endCxn id="6" idx="1"/>
          </p:cNvCxnSpPr>
          <p:nvPr>
            <p:custDataLst>
              <p:tags r:id="rId3"/>
            </p:custDataLst>
          </p:nvPr>
        </p:nvCxnSpPr>
        <p:spPr bwMode="auto">
          <a:xfrm>
            <a:off x="3648082" y="2259013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AutoShape 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35682" y="1851025"/>
            <a:ext cx="1098550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/>
              <a:t>Disclosure of clinical </a:t>
            </a:r>
            <a:r>
              <a:rPr lang="en-US" sz="800" b="1" dirty="0"/>
              <a:t>t</a:t>
            </a:r>
            <a:r>
              <a:rPr lang="en-US" sz="800" b="1" dirty="0" smtClean="0"/>
              <a:t>rial </a:t>
            </a:r>
            <a:r>
              <a:rPr lang="en-US" sz="800" b="1" dirty="0"/>
              <a:t>r</a:t>
            </a:r>
            <a:r>
              <a:rPr lang="en-US" sz="800" b="1" dirty="0" smtClean="0"/>
              <a:t>esults</a:t>
            </a:r>
            <a:endParaRPr lang="en-US" sz="800" b="1" dirty="0"/>
          </a:p>
        </p:txBody>
      </p:sp>
      <p:cxnSp>
        <p:nvCxnSpPr>
          <p:cNvPr id="9" name="AutoShape 60"/>
          <p:cNvCxnSpPr>
            <a:cxnSpLocks noChangeShapeType="1"/>
            <a:stCxn id="6" idx="3"/>
            <a:endCxn id="8" idx="1"/>
          </p:cNvCxnSpPr>
          <p:nvPr>
            <p:custDataLst>
              <p:tags r:id="rId5"/>
            </p:custDataLst>
          </p:nvPr>
        </p:nvCxnSpPr>
        <p:spPr bwMode="auto">
          <a:xfrm>
            <a:off x="5564194" y="2259013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Oval 6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48369" y="1736725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3</a:t>
            </a:r>
          </a:p>
        </p:txBody>
      </p:sp>
      <p:graphicFrame>
        <p:nvGraphicFramePr>
          <p:cNvPr id="11" name="Group 5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0640954"/>
              </p:ext>
            </p:extLst>
          </p:nvPr>
        </p:nvGraphicFramePr>
        <p:xfrm>
          <a:off x="360000" y="2969238"/>
          <a:ext cx="9213850" cy="3569907"/>
        </p:xfrm>
        <a:graphic>
          <a:graphicData uri="http://schemas.openxmlformats.org/drawingml/2006/table">
            <a:tbl>
              <a:tblPr/>
              <a:tblGrid>
                <a:gridCol w="2212950"/>
                <a:gridCol w="70009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Responsible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party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Procedure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Clinical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Submit publication and results disclosure plans including timelines to Disclosure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If applicable, send ICH E3 summary of clinical study report to Disclosure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 ICH E3 summary on feed back from Disclosure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Review and approve output from Data Management for medical and scientific integrity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Disclosure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Request publication and results posting plans from Clinical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Track timelines and verify whether plan is aligned with company policy &amp; legal/registries’ requirements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Remind Clinical Team of timelines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Review and approve output from data management for compliance with registry business rules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Post output on applicable registry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If applicable, review ICH E3 summary for compliance with business rules of applicable registry and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If applicable, approve ICH E3 summary and post on applicable registry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Data Management/ Biometrics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Prepare output as per business rules of applicable registries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82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901" y="2759586"/>
            <a:ext cx="9250199" cy="13388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3600" kern="1200">
                <a:solidFill>
                  <a:schemeClr val="tx1"/>
                </a:solidFill>
                <a:latin typeface="Imago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ABPI </a:t>
            </a:r>
            <a:r>
              <a:rPr lang="en-US" sz="1600" b="1" smtClean="0">
                <a:solidFill>
                  <a:schemeClr val="bg1"/>
                </a:solidFill>
                <a:latin typeface="+mn-lt"/>
              </a:rPr>
              <a:t>clinical trial disclosure </a:t>
            </a:r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toolkit disclaimer</a:t>
            </a:r>
          </a:p>
          <a:p>
            <a:pPr algn="l"/>
            <a:r>
              <a:rPr lang="en-GB" sz="1400" dirty="0">
                <a:solidFill>
                  <a:schemeClr val="bg1"/>
                </a:solidFill>
                <a:latin typeface="+mn-lt"/>
              </a:rPr>
              <a:t>The information provided in this toolkit for companies is provided in good faith, and every reasonable effort is made to ensure that it is accurate. </a:t>
            </a:r>
            <a:r>
              <a:rPr lang="en-GB" sz="1400" dirty="0" smtClean="0">
                <a:solidFill>
                  <a:schemeClr val="bg1"/>
                </a:solidFill>
                <a:latin typeface="+mn-lt"/>
              </a:rPr>
              <a:t>The </a:t>
            </a:r>
            <a:r>
              <a:rPr lang="en-GB" sz="1400" dirty="0">
                <a:solidFill>
                  <a:schemeClr val="bg1"/>
                </a:solidFill>
                <a:latin typeface="+mn-lt"/>
              </a:rPr>
              <a:t>toolkit is not intended and should not be construed as regulatory or legal advice.  </a:t>
            </a:r>
            <a:r>
              <a:rPr lang="en-GB" sz="1400" dirty="0" smtClean="0">
                <a:solidFill>
                  <a:schemeClr val="bg1"/>
                </a:solidFill>
                <a:latin typeface="+mn-lt"/>
              </a:rPr>
              <a:t>The ABPI </a:t>
            </a:r>
            <a:r>
              <a:rPr lang="en-GB" sz="1400" dirty="0">
                <a:solidFill>
                  <a:schemeClr val="bg1"/>
                </a:solidFill>
                <a:latin typeface="+mn-lt"/>
              </a:rPr>
              <a:t>cannot in any circumstances accept responsibility for any errors or omissions and users should satisfy themselves as to their legal obligations.</a:t>
            </a:r>
          </a:p>
        </p:txBody>
      </p:sp>
    </p:spTree>
    <p:extLst>
      <p:ext uri="{BB962C8B-B14F-4D97-AF65-F5344CB8AC3E}">
        <p14:creationId xmlns:p14="http://schemas.microsoft.com/office/powerpoint/2010/main" val="312377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Clinical trial </a:t>
            </a:r>
            <a:r>
              <a:rPr lang="en-US" dirty="0"/>
              <a:t>r</a:t>
            </a:r>
            <a:r>
              <a:rPr lang="en-US" dirty="0" smtClean="0"/>
              <a:t>egistration </a:t>
            </a:r>
            <a:r>
              <a:rPr lang="en-US" dirty="0"/>
              <a:t>p</a:t>
            </a:r>
            <a:r>
              <a:rPr lang="en-US" dirty="0" smtClean="0"/>
              <a:t>rocess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Process flow </a:t>
            </a:r>
            <a:r>
              <a:rPr lang="en-US" dirty="0"/>
              <a:t>m</a:t>
            </a:r>
            <a:r>
              <a:rPr lang="en-US" dirty="0" smtClean="0"/>
              <a:t>aps: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20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Standard notification for process flow maps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298575" y="1841500"/>
            <a:ext cx="6850063" cy="4635500"/>
            <a:chOff x="1298575" y="1736725"/>
            <a:chExt cx="6850063" cy="4635500"/>
          </a:xfrm>
        </p:grpSpPr>
        <p:sp>
          <p:nvSpPr>
            <p:cNvPr id="6" name="AutoShape 19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211388" y="2722563"/>
              <a:ext cx="762000" cy="355600"/>
            </a:xfrm>
            <a:prstGeom prst="flowChartPredefinedProcess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 anchor="ctr"/>
            <a:lstStyle/>
            <a:p>
              <a:pPr>
                <a:lnSpc>
                  <a:spcPct val="90000"/>
                </a:lnSpc>
              </a:pPr>
              <a:r>
                <a:rPr lang="de-DE" sz="800"/>
                <a:t>~~~~~~~~~~~~~~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375025" y="2757488"/>
              <a:ext cx="4076700" cy="26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>
                  <a:latin typeface="+mn-lt"/>
                </a:rPr>
                <a:t>Process</a:t>
              </a:r>
            </a:p>
          </p:txBody>
        </p:sp>
        <p:sp>
          <p:nvSpPr>
            <p:cNvPr id="8" name="Line 23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2209800" y="2009775"/>
              <a:ext cx="8350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9" name="Rectangle 2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378200" y="1854200"/>
              <a:ext cx="4770438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 algn="l" eaLnBrk="1" hangingPunct="1">
                <a:buSzPct val="100000"/>
                <a:buFont typeface="Webdings" charset="0"/>
                <a:buNone/>
              </a:pPr>
              <a:r>
                <a:rPr lang="en-US" sz="1400" dirty="0">
                  <a:latin typeface="+mn-lt"/>
                </a:rPr>
                <a:t>Arrows indicating direction to next process</a:t>
              </a:r>
            </a:p>
          </p:txBody>
        </p:sp>
        <p:sp>
          <p:nvSpPr>
            <p:cNvPr id="10" name="Line 2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209800" y="2403475"/>
              <a:ext cx="8350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11" name="Rectangle 2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378200" y="2273300"/>
              <a:ext cx="4770438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 algn="l" eaLnBrk="1" hangingPunct="1">
                <a:buSzPct val="100000"/>
                <a:buFont typeface="Webdings" charset="0"/>
                <a:buNone/>
              </a:pPr>
              <a:r>
                <a:rPr lang="en-US" sz="1400" dirty="0">
                  <a:latin typeface="+mn-lt"/>
                </a:rPr>
                <a:t>Arrows indicating direction to next process step</a:t>
              </a:r>
            </a:p>
          </p:txBody>
        </p:sp>
        <p:sp>
          <p:nvSpPr>
            <p:cNvPr id="12" name="Rectangle 3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11388" y="3354388"/>
              <a:ext cx="762000" cy="3683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tx1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45720" rIns="45720" anchor="ctr"/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US" sz="900" b="1"/>
                <a:t>~~~~~~~~~~~~~~~~~~~~~~~~</a:t>
              </a:r>
            </a:p>
          </p:txBody>
        </p:sp>
        <p:sp>
          <p:nvSpPr>
            <p:cNvPr id="13" name="Rectangle 32"/>
            <p:cNvSpPr>
              <a:spLocks noChangeArrowheads="1"/>
            </p:cNvSpPr>
            <p:nvPr/>
          </p:nvSpPr>
          <p:spPr bwMode="auto">
            <a:xfrm>
              <a:off x="3378200" y="3395663"/>
              <a:ext cx="3897313" cy="26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>
                  <a:latin typeface="+mn-lt"/>
                </a:rPr>
                <a:t>Process step</a:t>
              </a:r>
            </a:p>
          </p:txBody>
        </p:sp>
        <p:sp>
          <p:nvSpPr>
            <p:cNvPr id="14" name="Rectangle 2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75025" y="6000750"/>
              <a:ext cx="4261350" cy="2666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>
                  <a:latin typeface="+mn-lt"/>
                </a:rPr>
                <a:t>Output: Process followed after previous process step</a:t>
              </a:r>
            </a:p>
          </p:txBody>
        </p:sp>
        <p:sp>
          <p:nvSpPr>
            <p:cNvPr id="15" name="AutoShape 3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08213" y="5997575"/>
              <a:ext cx="758825" cy="346075"/>
            </a:xfrm>
            <a:prstGeom prst="flowChartPredefinedProcess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 anchor="ctr"/>
            <a:lstStyle/>
            <a:p>
              <a:pPr>
                <a:lnSpc>
                  <a:spcPct val="90000"/>
                </a:lnSpc>
              </a:pPr>
              <a:r>
                <a:rPr lang="de-DE" sz="800" dirty="0"/>
                <a:t>~~~~~~~~~~~~~~</a:t>
              </a:r>
            </a:p>
          </p:txBody>
        </p:sp>
        <p:sp>
          <p:nvSpPr>
            <p:cNvPr id="16" name="Oval 3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124075" y="5892800"/>
              <a:ext cx="203200" cy="2286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pPr>
                <a:lnSpc>
                  <a:spcPct val="90000"/>
                </a:lnSpc>
              </a:pPr>
              <a:r>
                <a:rPr lang="en-US" sz="800" b="1" dirty="0"/>
                <a:t>X</a:t>
              </a:r>
            </a:p>
          </p:txBody>
        </p:sp>
        <p:sp>
          <p:nvSpPr>
            <p:cNvPr id="17" name="Line 38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1879600" y="6130925"/>
              <a:ext cx="328613" cy="7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18" name="Line 59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1308100" y="2208213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19" name="Line 60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1308100" y="2589213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0" name="Line 61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1308100" y="3213100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1" name="Line 6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1308100" y="3867150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2" name="Rectangle 64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298575" y="1736725"/>
              <a:ext cx="6489700" cy="4635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3" name="Line 6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08100" y="5172075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4" name="Line 33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2798763" y="5478463"/>
              <a:ext cx="4508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25" name="Rectangle 3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375025" y="5322888"/>
              <a:ext cx="3464657" cy="288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>
              <a:spAutoFit/>
            </a:bodyPr>
            <a:lstStyle/>
            <a:p>
              <a:pPr algn="l"/>
              <a:r>
                <a:rPr lang="en-US" sz="1400">
                  <a:latin typeface="+mn-lt"/>
                </a:rPr>
                <a:t>Input: Process triggering next process step</a:t>
              </a:r>
            </a:p>
          </p:txBody>
        </p:sp>
        <p:sp>
          <p:nvSpPr>
            <p:cNvPr id="26" name="AutoShape 18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211388" y="5338763"/>
              <a:ext cx="758825" cy="346075"/>
            </a:xfrm>
            <a:prstGeom prst="flowChartPredefinedProcess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 anchor="ctr"/>
            <a:lstStyle/>
            <a:p>
              <a:pPr>
                <a:lnSpc>
                  <a:spcPct val="90000"/>
                </a:lnSpc>
              </a:pPr>
              <a:r>
                <a:rPr lang="de-DE" sz="800"/>
                <a:t>~~~~~~~~~~~~~~</a:t>
              </a:r>
            </a:p>
          </p:txBody>
        </p:sp>
        <p:sp>
          <p:nvSpPr>
            <p:cNvPr id="27" name="Oval 27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139950" y="5214938"/>
              <a:ext cx="203200" cy="2286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r>
                <a:rPr lang="en-US" sz="800" b="1" dirty="0"/>
                <a:t>X</a:t>
              </a:r>
            </a:p>
          </p:txBody>
        </p:sp>
        <p:sp>
          <p:nvSpPr>
            <p:cNvPr id="28" name="Line 66"/>
            <p:cNvSpPr>
              <a:spLocks noChangeShapeType="1"/>
            </p:cNvSpPr>
            <p:nvPr/>
          </p:nvSpPr>
          <p:spPr bwMode="auto">
            <a:xfrm>
              <a:off x="1308100" y="4554538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grpSp>
          <p:nvGrpSpPr>
            <p:cNvPr id="29" name="Group 74"/>
            <p:cNvGrpSpPr>
              <a:grpSpLocks/>
            </p:cNvGrpSpPr>
            <p:nvPr/>
          </p:nvGrpSpPr>
          <p:grpSpPr bwMode="auto">
            <a:xfrm>
              <a:off x="2100263" y="3976688"/>
              <a:ext cx="5175250" cy="469900"/>
              <a:chOff x="1323" y="2761"/>
              <a:chExt cx="3260" cy="296"/>
            </a:xfrm>
          </p:grpSpPr>
          <p:sp>
            <p:nvSpPr>
              <p:cNvPr id="33" name="AutoShape 65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323" y="2761"/>
                <a:ext cx="622" cy="296"/>
              </a:xfrm>
              <a:prstGeom prst="flowChartDecision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tx1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45720" rIns="45720" anchor="ctr"/>
              <a:lstStyle/>
              <a:p>
                <a:pPr>
                  <a:spcBef>
                    <a:spcPct val="0"/>
                  </a:spcBef>
                </a:pPr>
                <a:r>
                  <a:rPr lang="en-US" sz="800" b="1"/>
                  <a:t>~~~~~~</a:t>
                </a:r>
              </a:p>
              <a:p>
                <a:pPr>
                  <a:spcBef>
                    <a:spcPct val="0"/>
                  </a:spcBef>
                </a:pPr>
                <a:r>
                  <a:rPr lang="en-US" sz="800" b="1"/>
                  <a:t>~~~~~~~~~~~~</a:t>
                </a:r>
              </a:p>
              <a:p>
                <a:pPr>
                  <a:spcBef>
                    <a:spcPct val="0"/>
                  </a:spcBef>
                </a:pPr>
                <a:r>
                  <a:rPr lang="en-US" sz="800" b="1"/>
                  <a:t>~~~~~~</a:t>
                </a:r>
              </a:p>
            </p:txBody>
          </p:sp>
          <p:sp>
            <p:nvSpPr>
              <p:cNvPr id="34" name="Rectangle 67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128" y="2819"/>
                <a:ext cx="2455" cy="1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36000" tIns="36000" rIns="36000" bIns="36000">
                <a:spAutoFit/>
              </a:bodyPr>
              <a:lstStyle/>
              <a:p>
                <a:pPr algn="l"/>
                <a:r>
                  <a:rPr lang="en-US" sz="1400" dirty="0">
                    <a:latin typeface="+mn-lt"/>
                  </a:rPr>
                  <a:t>Process step indicating a decision</a:t>
                </a:r>
              </a:p>
            </p:txBody>
          </p:sp>
        </p:grpSp>
        <p:sp>
          <p:nvSpPr>
            <p:cNvPr id="30" name="Line 77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308100" y="5822950"/>
              <a:ext cx="6488113" cy="0"/>
            </a:xfrm>
            <a:prstGeom prst="line">
              <a:avLst/>
            </a:prstGeom>
            <a:noFill/>
            <a:ln w="28575">
              <a:solidFill>
                <a:srgbClr val="BDC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/>
            </a:p>
          </p:txBody>
        </p:sp>
        <p:sp>
          <p:nvSpPr>
            <p:cNvPr id="31" name="Oval 78"/>
            <p:cNvSpPr>
              <a:spLocks noChangeArrowheads="1"/>
            </p:cNvSpPr>
            <p:nvPr/>
          </p:nvSpPr>
          <p:spPr bwMode="auto">
            <a:xfrm>
              <a:off x="2387600" y="4651375"/>
              <a:ext cx="406400" cy="4064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sz="800" b="1" dirty="0"/>
                <a:t>~~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sz="800" b="1" dirty="0"/>
                <a:t>~~~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sz="800" b="1" dirty="0"/>
                <a:t>~~</a:t>
              </a:r>
            </a:p>
          </p:txBody>
        </p:sp>
        <p:sp>
          <p:nvSpPr>
            <p:cNvPr id="32" name="Rectangle 8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378200" y="4738688"/>
              <a:ext cx="3897313" cy="265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>
                  <a:latin typeface="+mn-lt"/>
                </a:rPr>
                <a:t>Process step signaling an end of a process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550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Process assumptions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4278" y="1600200"/>
            <a:ext cx="8107200" cy="4648200"/>
          </a:xfrm>
        </p:spPr>
        <p:txBody>
          <a:bodyPr/>
          <a:lstStyle/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b="1" dirty="0"/>
              <a:t>The company has a d</a:t>
            </a:r>
            <a:r>
              <a:rPr lang="en-US" b="1" dirty="0" smtClean="0"/>
              <a:t>isclosure </a:t>
            </a:r>
            <a:r>
              <a:rPr lang="en-US" b="1" dirty="0"/>
              <a:t>process in </a:t>
            </a:r>
            <a:r>
              <a:rPr lang="en-US" b="1" dirty="0" smtClean="0"/>
              <a:t>place.</a:t>
            </a:r>
            <a:endParaRPr lang="en-US" b="1" dirty="0"/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b="1" dirty="0" smtClean="0"/>
              <a:t>The </a:t>
            </a:r>
            <a:r>
              <a:rPr lang="en-US" b="1" dirty="0"/>
              <a:t>steps on the following pages are based on the assumption that the company’s process is </a:t>
            </a:r>
            <a:r>
              <a:rPr lang="en-US" b="1" dirty="0" smtClean="0"/>
              <a:t>followed.</a:t>
            </a:r>
            <a:endParaRPr lang="en-US" b="1" dirty="0"/>
          </a:p>
          <a:p>
            <a:pPr marL="180000" indent="-180000">
              <a:spcAft>
                <a:spcPts val="1500"/>
              </a:spcAft>
              <a:buFont typeface="Arial"/>
              <a:buChar char="•"/>
            </a:pPr>
            <a:r>
              <a:rPr lang="en-US" b="1" dirty="0" smtClean="0"/>
              <a:t>The </a:t>
            </a:r>
            <a:r>
              <a:rPr lang="en-US" b="1" dirty="0"/>
              <a:t>company </a:t>
            </a:r>
            <a:r>
              <a:rPr lang="en-US" b="1" dirty="0" smtClean="0"/>
              <a:t>policy/SOP </a:t>
            </a:r>
            <a:r>
              <a:rPr lang="en-US" b="1" dirty="0"/>
              <a:t>or other company guidelines define:</a:t>
            </a:r>
          </a:p>
          <a:p>
            <a:pPr marL="465750" indent="-285750">
              <a:buFont typeface="Lucida Grande"/>
              <a:buChar char="−"/>
            </a:pPr>
            <a:r>
              <a:rPr lang="en-US" dirty="0" smtClean="0"/>
              <a:t>which </a:t>
            </a:r>
            <a:r>
              <a:rPr lang="en-US" dirty="0"/>
              <a:t>trials or type of trials are in scope of the company’s </a:t>
            </a:r>
            <a:r>
              <a:rPr lang="en-US" dirty="0" smtClean="0"/>
              <a:t>disclosure </a:t>
            </a:r>
            <a:r>
              <a:rPr lang="en-US" dirty="0"/>
              <a:t>p</a:t>
            </a:r>
            <a:r>
              <a:rPr lang="en-US" dirty="0" smtClean="0"/>
              <a:t>olicy</a:t>
            </a:r>
            <a:endParaRPr lang="en-US" dirty="0"/>
          </a:p>
          <a:p>
            <a:pPr marL="465750" indent="-285750">
              <a:buFont typeface="Lucida Grande"/>
              <a:buChar char="−"/>
            </a:pPr>
            <a:r>
              <a:rPr lang="en-US" dirty="0" smtClean="0"/>
              <a:t>which registries/</a:t>
            </a:r>
            <a:r>
              <a:rPr lang="en-US" dirty="0"/>
              <a:t>d</a:t>
            </a:r>
            <a:r>
              <a:rPr lang="en-US" dirty="0" smtClean="0"/>
              <a:t>isclosure </a:t>
            </a:r>
            <a:r>
              <a:rPr lang="en-US" dirty="0"/>
              <a:t>d</a:t>
            </a:r>
            <a:r>
              <a:rPr lang="en-US" dirty="0" smtClean="0"/>
              <a:t>atabases </a:t>
            </a:r>
            <a:r>
              <a:rPr lang="en-US" dirty="0"/>
              <a:t>are to be managed</a:t>
            </a:r>
          </a:p>
          <a:p>
            <a:pPr marL="465750" indent="-285750">
              <a:buFont typeface="Lucida Grande"/>
              <a:buChar char="−"/>
            </a:pPr>
            <a:r>
              <a:rPr lang="en-US" dirty="0" smtClean="0"/>
              <a:t>what </a:t>
            </a:r>
            <a:r>
              <a:rPr lang="en-US" dirty="0"/>
              <a:t>timelines apply for d</a:t>
            </a:r>
            <a:r>
              <a:rPr lang="en-US" dirty="0" smtClean="0"/>
              <a:t>isclosure </a:t>
            </a:r>
            <a:r>
              <a:rPr lang="en-US" dirty="0"/>
              <a:t>of new clinical trials and results of these trials</a:t>
            </a:r>
          </a:p>
          <a:p>
            <a:pPr marL="465750" indent="-285750">
              <a:buFont typeface="Lucida Grande"/>
              <a:buChar char="−"/>
            </a:pPr>
            <a:r>
              <a:rPr lang="en-US" dirty="0" smtClean="0"/>
              <a:t>the </a:t>
            </a:r>
            <a:r>
              <a:rPr lang="en-US" dirty="0"/>
              <a:t>data flow for initiating and maintaining the d</a:t>
            </a:r>
            <a:r>
              <a:rPr lang="en-US" dirty="0" smtClean="0"/>
              <a:t>isclosure </a:t>
            </a:r>
            <a:r>
              <a:rPr lang="en-US" dirty="0"/>
              <a:t>process</a:t>
            </a:r>
          </a:p>
          <a:p>
            <a:pPr marL="465750" indent="-285750">
              <a:spcAft>
                <a:spcPts val="1500"/>
              </a:spcAft>
              <a:buFont typeface="Lucida Grande"/>
              <a:buChar char="−"/>
            </a:pPr>
            <a:r>
              <a:rPr lang="en-US" dirty="0" smtClean="0"/>
              <a:t>roles </a:t>
            </a:r>
            <a:r>
              <a:rPr lang="en-US" dirty="0"/>
              <a:t>and responsibilities for d</a:t>
            </a:r>
            <a:r>
              <a:rPr lang="en-US" dirty="0" smtClean="0"/>
              <a:t>isclosure tasks.</a:t>
            </a:r>
            <a:endParaRPr lang="en-US" dirty="0"/>
          </a:p>
          <a:p>
            <a:pPr marL="285750" indent="-285750">
              <a:spcAft>
                <a:spcPts val="1500"/>
              </a:spcAft>
              <a:buFont typeface="Arial"/>
              <a:buChar char="•"/>
            </a:pPr>
            <a:r>
              <a:rPr lang="en-US" b="1" dirty="0" smtClean="0"/>
              <a:t>If </a:t>
            </a:r>
            <a:r>
              <a:rPr lang="en-US" b="1" dirty="0"/>
              <a:t>the company maintains a dedicated </a:t>
            </a:r>
            <a:r>
              <a:rPr lang="en-US" b="1" dirty="0" smtClean="0"/>
              <a:t>website </a:t>
            </a:r>
            <a:r>
              <a:rPr lang="en-US" b="1" dirty="0"/>
              <a:t>to disclose results of clinical </a:t>
            </a:r>
            <a:r>
              <a:rPr lang="en-US" b="1" dirty="0" smtClean="0"/>
              <a:t>trials, </a:t>
            </a:r>
            <a:r>
              <a:rPr lang="en-US" b="1" dirty="0"/>
              <a:t>the company has documentation for the systems in use and a risk assessment with regard to compliance </a:t>
            </a:r>
            <a:r>
              <a:rPr lang="en-US" b="1" dirty="0" smtClean="0"/>
              <a:t>with </a:t>
            </a:r>
            <a:r>
              <a:rPr lang="en-US" b="1" dirty="0" err="1" smtClean="0"/>
              <a:t>Computerised</a:t>
            </a:r>
            <a:r>
              <a:rPr lang="en-US" b="1" dirty="0" smtClean="0"/>
              <a:t> </a:t>
            </a:r>
            <a:r>
              <a:rPr lang="en-US" b="1" dirty="0"/>
              <a:t>Systems’ Validation  </a:t>
            </a:r>
            <a:r>
              <a:rPr lang="en-US" b="1" dirty="0" smtClean="0"/>
              <a:t>(CSV) requirements.</a:t>
            </a:r>
            <a:endParaRPr lang="en-US" b="1" dirty="0"/>
          </a:p>
          <a:p>
            <a:pPr marL="285750" indent="-285750">
              <a:spcAft>
                <a:spcPts val="1500"/>
              </a:spcAft>
              <a:buFont typeface="Arial"/>
              <a:buChar char="•"/>
            </a:pPr>
            <a:r>
              <a:rPr lang="en-US" b="1" dirty="0" smtClean="0"/>
              <a:t>For </a:t>
            </a:r>
            <a:r>
              <a:rPr lang="en-US" b="1" dirty="0"/>
              <a:t>results of clinical trials the workflow covers posting of </a:t>
            </a:r>
            <a:r>
              <a:rPr lang="en-US" b="1" dirty="0" smtClean="0"/>
              <a:t>an ICH </a:t>
            </a:r>
            <a:r>
              <a:rPr lang="en-US" b="1" dirty="0"/>
              <a:t>E3 summary as well as of registry-defined structured </a:t>
            </a:r>
            <a:r>
              <a:rPr lang="en-US" b="1" dirty="0" smtClean="0"/>
              <a:t>outputs.</a:t>
            </a:r>
            <a:endParaRPr lang="en-US" b="1" dirty="0"/>
          </a:p>
          <a:p>
            <a:pPr>
              <a:spcAft>
                <a:spcPts val="1500"/>
              </a:spcAft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Registration of a clinical trial (Part 1)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001" y="1600200"/>
            <a:ext cx="8107200" cy="304800"/>
          </a:xfrm>
        </p:spPr>
        <p:txBody>
          <a:bodyPr/>
          <a:lstStyle/>
          <a:p>
            <a:r>
              <a:rPr lang="en-US" dirty="0"/>
              <a:t>(Process described is a possible flow and should not be viewed as a mandatory process)</a:t>
            </a:r>
          </a:p>
        </p:txBody>
      </p:sp>
      <p:sp>
        <p:nvSpPr>
          <p:cNvPr id="42" name="Rectangle 1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5362" y="3447498"/>
            <a:ext cx="7423150" cy="1091724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43" name="Rectangle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5362" y="4514298"/>
            <a:ext cx="7423150" cy="1752600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44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5362" y="4974673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45" name="Rectangle 5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78638" y="3658633"/>
            <a:ext cx="1031875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>
                <a:latin typeface="+mn-lt"/>
              </a:rPr>
              <a:t>Review draft </a:t>
            </a:r>
            <a:r>
              <a:rPr lang="en-GB" sz="800" dirty="0" smtClean="0">
                <a:latin typeface="+mn-lt"/>
              </a:rPr>
              <a:t>registry </a:t>
            </a:r>
            <a:r>
              <a:rPr lang="en-GB" sz="800" dirty="0">
                <a:latin typeface="+mn-lt"/>
              </a:rPr>
              <a:t>posting for consistency with </a:t>
            </a:r>
            <a:r>
              <a:rPr lang="en-GB" sz="800" dirty="0" smtClean="0">
                <a:latin typeface="+mn-lt"/>
              </a:rPr>
              <a:t>protocol &amp; address requests for change*</a:t>
            </a:r>
            <a:endParaRPr lang="en-US" sz="800" dirty="0">
              <a:latin typeface="+mn-lt"/>
            </a:endParaRPr>
          </a:p>
        </p:txBody>
      </p:sp>
      <p:cxnSp>
        <p:nvCxnSpPr>
          <p:cNvPr id="46" name="AutoShape 54"/>
          <p:cNvCxnSpPr>
            <a:cxnSpLocks noChangeShapeType="1"/>
            <a:stCxn id="69" idx="0"/>
            <a:endCxn id="45" idx="1"/>
          </p:cNvCxnSpPr>
          <p:nvPr>
            <p:custDataLst>
              <p:tags r:id="rId5"/>
            </p:custDataLst>
          </p:nvPr>
        </p:nvCxnSpPr>
        <p:spPr bwMode="auto">
          <a:xfrm rot="5400000" flipH="1" flipV="1">
            <a:off x="3529616" y="4187321"/>
            <a:ext cx="847509" cy="450535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7" name="AutoShape 55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4549775" y="-427590"/>
            <a:ext cx="314325" cy="7423152"/>
          </a:xfrm>
          <a:prstGeom prst="rightBrace">
            <a:avLst>
              <a:gd name="adj1" fmla="val 63366"/>
              <a:gd name="adj2" fmla="val 15129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48" name="AutoShape 5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40213" y="2277510"/>
            <a:ext cx="1096963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latin typeface="+mn-lt"/>
              </a:rPr>
              <a:t>Registration of a clinical </a:t>
            </a:r>
            <a:r>
              <a:rPr lang="en-US" sz="800" b="1" dirty="0">
                <a:latin typeface="+mn-lt"/>
              </a:rPr>
              <a:t>t</a:t>
            </a:r>
            <a:r>
              <a:rPr lang="en-US" sz="800" b="1" dirty="0" smtClean="0">
                <a:latin typeface="+mn-lt"/>
              </a:rPr>
              <a:t>rial</a:t>
            </a:r>
            <a:endParaRPr lang="en-US" sz="800" b="1" dirty="0">
              <a:latin typeface="+mn-lt"/>
            </a:endParaRPr>
          </a:p>
        </p:txBody>
      </p:sp>
      <p:sp>
        <p:nvSpPr>
          <p:cNvPr id="49" name="AutoShape 5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07076" y="2277510"/>
            <a:ext cx="1446212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  <a:latin typeface="+mn-lt"/>
              </a:rPr>
              <a:t>Maintaining registry postings</a:t>
            </a:r>
            <a:endParaRPr lang="en-US" sz="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0" name="AutoShape 58"/>
          <p:cNvCxnSpPr>
            <a:cxnSpLocks noChangeShapeType="1"/>
            <a:stCxn id="48" idx="3"/>
            <a:endCxn id="49" idx="1"/>
          </p:cNvCxnSpPr>
          <p:nvPr>
            <p:custDataLst>
              <p:tags r:id="rId9"/>
            </p:custDataLst>
          </p:nvPr>
        </p:nvCxnSpPr>
        <p:spPr bwMode="auto">
          <a:xfrm>
            <a:off x="2637176" y="2685498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1" name="AutoShape 5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024776" y="2277510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  <a:latin typeface="+mn-lt"/>
              </a:rPr>
              <a:t>Disclosure of clinical trial results</a:t>
            </a:r>
            <a:endParaRPr lang="en-US" sz="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52" name="AutoShape 60"/>
          <p:cNvCxnSpPr>
            <a:cxnSpLocks noChangeShapeType="1"/>
            <a:stCxn id="49" idx="3"/>
            <a:endCxn id="51" idx="1"/>
          </p:cNvCxnSpPr>
          <p:nvPr>
            <p:custDataLst>
              <p:tags r:id="rId11"/>
            </p:custDataLst>
          </p:nvPr>
        </p:nvCxnSpPr>
        <p:spPr bwMode="auto">
          <a:xfrm>
            <a:off x="4553288" y="2685498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3" name="Text Box 1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5362" y="3888823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54" name="Oval 6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93825" y="2163210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  <p:sp>
        <p:nvSpPr>
          <p:cNvPr id="55" name="Rectangle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942668" y="5099748"/>
            <a:ext cx="649331" cy="5457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>
                <a:latin typeface="+mn-lt"/>
              </a:rPr>
              <a:t>Update draft registry </a:t>
            </a:r>
            <a:r>
              <a:rPr lang="en-GB" sz="800" dirty="0">
                <a:latin typeface="+mn-lt"/>
              </a:rPr>
              <a:t>p</a:t>
            </a:r>
            <a:r>
              <a:rPr lang="en-GB" sz="800" dirty="0" smtClean="0">
                <a:latin typeface="+mn-lt"/>
              </a:rPr>
              <a:t>osting</a:t>
            </a:r>
            <a:endParaRPr lang="en-US" sz="800" dirty="0">
              <a:latin typeface="+mn-lt"/>
            </a:endParaRPr>
          </a:p>
        </p:txBody>
      </p:sp>
      <p:cxnSp>
        <p:nvCxnSpPr>
          <p:cNvPr id="56" name="AutoShape 115"/>
          <p:cNvCxnSpPr>
            <a:cxnSpLocks noChangeShapeType="1"/>
            <a:stCxn id="45" idx="2"/>
            <a:endCxn id="55" idx="1"/>
          </p:cNvCxnSpPr>
          <p:nvPr/>
        </p:nvCxnSpPr>
        <p:spPr bwMode="auto">
          <a:xfrm rot="16200000" flipH="1">
            <a:off x="4291818" y="4721791"/>
            <a:ext cx="1053608" cy="248092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7" name="Rectangle 5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168644" y="4970337"/>
            <a:ext cx="1031875" cy="8046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>
                <a:latin typeface="+mn-lt"/>
              </a:rPr>
              <a:t>Update registry </a:t>
            </a:r>
            <a:r>
              <a:rPr lang="en-GB" sz="800" dirty="0">
                <a:latin typeface="+mn-lt"/>
              </a:rPr>
              <a:t>p</a:t>
            </a:r>
            <a:r>
              <a:rPr lang="en-GB" sz="800" dirty="0" smtClean="0">
                <a:latin typeface="+mn-lt"/>
              </a:rPr>
              <a:t>osting &amp; verify final protocol meets business rules of applicable registries</a:t>
            </a:r>
            <a:endParaRPr lang="en-US" sz="800" dirty="0">
              <a:latin typeface="+mn-lt"/>
            </a:endParaRPr>
          </a:p>
        </p:txBody>
      </p:sp>
      <p:cxnSp>
        <p:nvCxnSpPr>
          <p:cNvPr id="58" name="AutoShape 54"/>
          <p:cNvCxnSpPr>
            <a:cxnSpLocks noChangeShapeType="1"/>
            <a:stCxn id="74" idx="3"/>
            <a:endCxn id="57" idx="1"/>
          </p:cNvCxnSpPr>
          <p:nvPr>
            <p:custDataLst>
              <p:tags r:id="rId16"/>
            </p:custDataLst>
          </p:nvPr>
        </p:nvCxnSpPr>
        <p:spPr bwMode="auto">
          <a:xfrm>
            <a:off x="6887549" y="5372641"/>
            <a:ext cx="28109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9" name="Rectangle 11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265643" y="3696619"/>
            <a:ext cx="789575" cy="5844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US" sz="800" dirty="0" smtClean="0">
                <a:latin typeface="+mn-lt"/>
              </a:rPr>
              <a:t>Provide final protocol to Disclosure Team</a:t>
            </a:r>
            <a:endParaRPr lang="en-US" sz="800" dirty="0">
              <a:latin typeface="+mn-lt"/>
            </a:endParaRPr>
          </a:p>
        </p:txBody>
      </p:sp>
      <p:cxnSp>
        <p:nvCxnSpPr>
          <p:cNvPr id="60" name="AutoShape 115"/>
          <p:cNvCxnSpPr>
            <a:cxnSpLocks noChangeShapeType="1"/>
            <a:stCxn id="59" idx="2"/>
            <a:endCxn id="57" idx="0"/>
          </p:cNvCxnSpPr>
          <p:nvPr/>
        </p:nvCxnSpPr>
        <p:spPr bwMode="auto">
          <a:xfrm>
            <a:off x="7660431" y="4281048"/>
            <a:ext cx="24151" cy="689289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61" name="Group 63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8633242" y="5180553"/>
            <a:ext cx="811213" cy="384175"/>
            <a:chOff x="200" y="1866"/>
            <a:chExt cx="482" cy="242"/>
          </a:xfrm>
        </p:grpSpPr>
        <p:grpSp>
          <p:nvGrpSpPr>
            <p:cNvPr id="62" name="Group 64"/>
            <p:cNvGrpSpPr>
              <a:grpSpLocks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207" y="1866"/>
              <a:ext cx="454" cy="242"/>
              <a:chOff x="2014" y="771"/>
              <a:chExt cx="3034" cy="1332"/>
            </a:xfrm>
          </p:grpSpPr>
          <p:sp>
            <p:nvSpPr>
              <p:cNvPr id="65" name="Rectangle 65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 flipV="1">
                <a:off x="2014" y="1361"/>
                <a:ext cx="3034" cy="519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>
                  <a:latin typeface="+mn-lt"/>
                </a:endParaRPr>
              </a:p>
            </p:txBody>
          </p:sp>
          <p:sp>
            <p:nvSpPr>
              <p:cNvPr id="66" name="Rectangle 66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 flipV="1">
                <a:off x="2014" y="1076"/>
                <a:ext cx="3034" cy="375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>
                  <a:latin typeface="+mn-lt"/>
                </a:endParaRPr>
              </a:p>
            </p:txBody>
          </p:sp>
          <p:sp>
            <p:nvSpPr>
              <p:cNvPr id="67" name="Rectangle 67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 flipV="1">
                <a:off x="2014" y="771"/>
                <a:ext cx="3034" cy="362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>
                  <a:latin typeface="+mn-lt"/>
                </a:endParaRPr>
              </a:p>
            </p:txBody>
          </p:sp>
          <p:sp>
            <p:nvSpPr>
              <p:cNvPr id="68" name="Rectangle 68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 flipV="1">
                <a:off x="2014" y="1777"/>
                <a:ext cx="3034" cy="326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>
                  <a:latin typeface="+mn-lt"/>
                </a:endParaRPr>
              </a:p>
            </p:txBody>
          </p:sp>
        </p:grpSp>
        <p:sp>
          <p:nvSpPr>
            <p:cNvPr id="63" name="Rectangle 69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07" y="1866"/>
              <a:ext cx="453" cy="24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 sz="800">
                <a:latin typeface="+mn-lt"/>
              </a:endParaRPr>
            </a:p>
          </p:txBody>
        </p:sp>
        <p:sp>
          <p:nvSpPr>
            <p:cNvPr id="64" name="Text Box 70"/>
            <p:cNvSpPr txBox="1"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00" y="1932"/>
              <a:ext cx="482" cy="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800" dirty="0">
                  <a:latin typeface="+mn-lt"/>
                </a:rPr>
                <a:t>See </a:t>
              </a:r>
              <a:r>
                <a:rPr lang="en-US" sz="800" dirty="0" smtClean="0">
                  <a:latin typeface="+mn-lt"/>
                </a:rPr>
                <a:t>next slide</a:t>
              </a:r>
              <a:endParaRPr lang="en-US" sz="800" baseline="30000" dirty="0">
                <a:latin typeface="+mn-lt"/>
              </a:endParaRPr>
            </a:p>
          </p:txBody>
        </p:sp>
      </p:grpSp>
      <p:sp>
        <p:nvSpPr>
          <p:cNvPr id="69" name="Rectangle 53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128343" y="4836342"/>
            <a:ext cx="1199519" cy="10725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>
                <a:latin typeface="+mn-lt"/>
              </a:rPr>
              <a:t>Prepare registry </a:t>
            </a:r>
            <a:r>
              <a:rPr lang="en-GB" sz="800" dirty="0">
                <a:latin typeface="+mn-lt"/>
              </a:rPr>
              <a:t>p</a:t>
            </a:r>
            <a:r>
              <a:rPr lang="en-GB" sz="800" dirty="0" smtClean="0">
                <a:latin typeface="+mn-lt"/>
              </a:rPr>
              <a:t>osting &amp; verify draft </a:t>
            </a:r>
            <a:r>
              <a:rPr lang="en-GB" sz="800" dirty="0">
                <a:latin typeface="+mn-lt"/>
              </a:rPr>
              <a:t>protocol meets business rules of applicable r</a:t>
            </a:r>
            <a:r>
              <a:rPr lang="en-GB" sz="800" dirty="0" smtClean="0">
                <a:latin typeface="+mn-lt"/>
              </a:rPr>
              <a:t>egistries and identify technical and editorial issues in draft protocol*</a:t>
            </a:r>
            <a:endParaRPr lang="en-US" sz="800" dirty="0">
              <a:latin typeface="+mn-lt"/>
            </a:endParaRPr>
          </a:p>
        </p:txBody>
      </p:sp>
      <p:sp>
        <p:nvSpPr>
          <p:cNvPr id="70" name="Text Box 3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4800" y="6357386"/>
            <a:ext cx="7696200" cy="19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/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800" i="1" kern="0" dirty="0" smtClean="0">
                <a:solidFill>
                  <a:sysClr val="windowText" lastClr="000000"/>
                </a:solidFill>
              </a:rPr>
              <a:t>Responsibility and task assigned as per company SOP</a:t>
            </a:r>
          </a:p>
        </p:txBody>
      </p:sp>
      <p:sp>
        <p:nvSpPr>
          <p:cNvPr id="71" name="Rectangle 5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151436" y="3658633"/>
            <a:ext cx="852789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>
                <a:latin typeface="+mn-lt"/>
              </a:rPr>
              <a:t>Share draft protocol (close to final version) with Disclosure </a:t>
            </a:r>
            <a:r>
              <a:rPr lang="en-GB" sz="800" dirty="0">
                <a:latin typeface="+mn-lt"/>
              </a:rPr>
              <a:t>Team </a:t>
            </a:r>
            <a:endParaRPr lang="en-US" sz="800" dirty="0">
              <a:latin typeface="+mn-lt"/>
            </a:endParaRPr>
          </a:p>
        </p:txBody>
      </p:sp>
      <p:cxnSp>
        <p:nvCxnSpPr>
          <p:cNvPr id="72" name="AutoShape 54"/>
          <p:cNvCxnSpPr>
            <a:cxnSpLocks noChangeShapeType="1"/>
            <a:stCxn id="71" idx="2"/>
            <a:endCxn id="69" idx="1"/>
          </p:cNvCxnSpPr>
          <p:nvPr>
            <p:custDataLst>
              <p:tags r:id="rId22"/>
            </p:custDataLst>
          </p:nvPr>
        </p:nvCxnSpPr>
        <p:spPr bwMode="auto">
          <a:xfrm rot="16200000" flipH="1">
            <a:off x="2326283" y="4570581"/>
            <a:ext cx="1053608" cy="550512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3" name="AutoShape 54"/>
          <p:cNvCxnSpPr>
            <a:cxnSpLocks noChangeShapeType="1"/>
            <a:stCxn id="57" idx="3"/>
            <a:endCxn id="64" idx="1"/>
          </p:cNvCxnSpPr>
          <p:nvPr>
            <p:custDataLst>
              <p:tags r:id="rId23"/>
            </p:custDataLst>
          </p:nvPr>
        </p:nvCxnSpPr>
        <p:spPr bwMode="auto">
          <a:xfrm>
            <a:off x="8200519" y="5372641"/>
            <a:ext cx="432723" cy="5556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4" name="AutoShape 8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973753" y="4990242"/>
            <a:ext cx="913796" cy="764797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>
                <a:latin typeface="+mn-lt"/>
              </a:rPr>
              <a:t>Business </a:t>
            </a:r>
            <a:br>
              <a:rPr lang="en-US" sz="800" dirty="0" smtClean="0">
                <a:latin typeface="+mn-lt"/>
              </a:rPr>
            </a:br>
            <a:r>
              <a:rPr lang="en-US" sz="800" dirty="0" smtClean="0">
                <a:latin typeface="+mn-lt"/>
              </a:rPr>
              <a:t>rules/ </a:t>
            </a:r>
          </a:p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>
                <a:latin typeface="+mn-lt"/>
              </a:rPr>
              <a:t>requirements </a:t>
            </a:r>
          </a:p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>
                <a:latin typeface="+mn-lt"/>
              </a:rPr>
              <a:t>met?</a:t>
            </a:r>
            <a:endParaRPr lang="en-US" sz="800" baseline="30000" dirty="0">
              <a:latin typeface="+mn-lt"/>
            </a:endParaRPr>
          </a:p>
        </p:txBody>
      </p:sp>
      <p:cxnSp>
        <p:nvCxnSpPr>
          <p:cNvPr id="75" name="AutoShape 54"/>
          <p:cNvCxnSpPr>
            <a:cxnSpLocks noChangeShapeType="1"/>
            <a:stCxn id="55" idx="3"/>
            <a:endCxn id="74" idx="1"/>
          </p:cNvCxnSpPr>
          <p:nvPr>
            <p:custDataLst>
              <p:tags r:id="rId25"/>
            </p:custDataLst>
          </p:nvPr>
        </p:nvCxnSpPr>
        <p:spPr bwMode="auto">
          <a:xfrm>
            <a:off x="5591999" y="5372641"/>
            <a:ext cx="381754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6" name="Text Box 96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6649532" y="4951858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cxnSp>
        <p:nvCxnSpPr>
          <p:cNvPr id="77" name="AutoShape 54"/>
          <p:cNvCxnSpPr>
            <a:cxnSpLocks noChangeShapeType="1"/>
            <a:stCxn id="74" idx="0"/>
            <a:endCxn id="45" idx="3"/>
          </p:cNvCxnSpPr>
          <p:nvPr>
            <p:custDataLst>
              <p:tags r:id="rId27"/>
            </p:custDataLst>
          </p:nvPr>
        </p:nvCxnSpPr>
        <p:spPr bwMode="auto">
          <a:xfrm rot="16200000" flipV="1">
            <a:off x="5319878" y="3879469"/>
            <a:ext cx="1001409" cy="1220138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8" name="Text Box 92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839618" y="4550775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89805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Registration of a clinical trial (Part </a:t>
            </a: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(Process described is a possible flow and should not be viewed as a mandatory process)</a:t>
            </a:r>
          </a:p>
        </p:txBody>
      </p:sp>
      <p:sp>
        <p:nvSpPr>
          <p:cNvPr id="5" name="Rectangle 1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84920" y="3167440"/>
            <a:ext cx="7744708" cy="1069499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6" name="Rectangle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84919" y="4236939"/>
            <a:ext cx="7744709" cy="2603975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7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4920" y="5296277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8" name="AutoShape 55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16200000">
            <a:off x="4800112" y="-868427"/>
            <a:ext cx="314325" cy="7744710"/>
          </a:xfrm>
          <a:prstGeom prst="rightBrace">
            <a:avLst>
              <a:gd name="adj1" fmla="val 63366"/>
              <a:gd name="adj2" fmla="val 14106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9" name="AutoShape 5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31950" y="1997452"/>
            <a:ext cx="1096963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/>
              <a:t>Registration of a clinical </a:t>
            </a:r>
            <a:r>
              <a:rPr lang="en-US" sz="800" b="1" dirty="0"/>
              <a:t>t</a:t>
            </a:r>
            <a:r>
              <a:rPr lang="en-US" sz="800" b="1" dirty="0" smtClean="0"/>
              <a:t>rial</a:t>
            </a:r>
            <a:endParaRPr lang="en-US" sz="800" b="1" dirty="0"/>
          </a:p>
        </p:txBody>
      </p:sp>
      <p:sp>
        <p:nvSpPr>
          <p:cNvPr id="10" name="AutoShape 5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98813" y="1997452"/>
            <a:ext cx="1446212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</a:rPr>
              <a:t>Maintaining registry </a:t>
            </a:r>
            <a:r>
              <a:rPr lang="en-GB" sz="800" b="1" dirty="0">
                <a:solidFill>
                  <a:schemeClr val="bg1"/>
                </a:solidFill>
              </a:rPr>
              <a:t>p</a:t>
            </a:r>
            <a:r>
              <a:rPr lang="en-GB" sz="800" b="1" dirty="0" smtClean="0">
                <a:solidFill>
                  <a:schemeClr val="bg1"/>
                </a:solidFill>
              </a:rPr>
              <a:t>ostings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11" name="AutoShape 58"/>
          <p:cNvCxnSpPr>
            <a:cxnSpLocks noChangeShapeType="1"/>
            <a:stCxn id="9" idx="3"/>
            <a:endCxn id="10" idx="1"/>
          </p:cNvCxnSpPr>
          <p:nvPr>
            <p:custDataLst>
              <p:tags r:id="rId7"/>
            </p:custDataLst>
          </p:nvPr>
        </p:nvCxnSpPr>
        <p:spPr bwMode="auto">
          <a:xfrm>
            <a:off x="2728913" y="2405440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AutoShape 5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16513" y="1997452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13" name="AutoShape 60"/>
          <p:cNvCxnSpPr>
            <a:cxnSpLocks noChangeShapeType="1"/>
            <a:stCxn id="10" idx="3"/>
            <a:endCxn id="12" idx="1"/>
          </p:cNvCxnSpPr>
          <p:nvPr>
            <p:custDataLst>
              <p:tags r:id="rId9"/>
            </p:custDataLst>
          </p:nvPr>
        </p:nvCxnSpPr>
        <p:spPr bwMode="auto">
          <a:xfrm>
            <a:off x="4645025" y="2405440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AutoShape 6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883650" y="4210046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Maintaining registry </a:t>
            </a:r>
            <a:r>
              <a:rPr lang="en-US" sz="800" dirty="0"/>
              <a:t>p</a:t>
            </a:r>
            <a:r>
              <a:rPr lang="en-US" sz="800" dirty="0" smtClean="0"/>
              <a:t>ostings</a:t>
            </a:r>
            <a:endParaRPr lang="en-US" sz="800" dirty="0"/>
          </a:p>
        </p:txBody>
      </p:sp>
      <p:sp>
        <p:nvSpPr>
          <p:cNvPr id="15" name="Oval 6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63000" y="4092952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cxnSp>
        <p:nvCxnSpPr>
          <p:cNvPr id="16" name="AutoShape 68"/>
          <p:cNvCxnSpPr>
            <a:cxnSpLocks noChangeShapeType="1"/>
            <a:stCxn id="51" idx="6"/>
            <a:endCxn id="14" idx="1"/>
          </p:cNvCxnSpPr>
          <p:nvPr>
            <p:custDataLst>
              <p:tags r:id="rId12"/>
            </p:custDataLst>
          </p:nvPr>
        </p:nvCxnSpPr>
        <p:spPr bwMode="auto">
          <a:xfrm flipV="1">
            <a:off x="8686800" y="4429026"/>
            <a:ext cx="196850" cy="199276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Text Box 1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84920" y="3407152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18" name="Rectangle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38700" y="4547045"/>
            <a:ext cx="762000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Identify non-compliance &amp; request change(s) to protocol</a:t>
            </a:r>
            <a:endParaRPr lang="en-US" sz="800" dirty="0"/>
          </a:p>
        </p:txBody>
      </p:sp>
      <p:grpSp>
        <p:nvGrpSpPr>
          <p:cNvPr id="19" name="Group 55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228600" y="4236939"/>
            <a:ext cx="811212" cy="384175"/>
            <a:chOff x="200" y="1866"/>
            <a:chExt cx="482" cy="242"/>
          </a:xfrm>
        </p:grpSpPr>
        <p:grpSp>
          <p:nvGrpSpPr>
            <p:cNvPr id="20" name="Group 56"/>
            <p:cNvGrpSpPr>
              <a:grpSpLocks/>
            </p:cNvGrpSpPr>
            <p:nvPr>
              <p:custDataLst>
                <p:tags r:id="rId33"/>
              </p:custDataLst>
            </p:nvPr>
          </p:nvGrpSpPr>
          <p:grpSpPr bwMode="auto">
            <a:xfrm>
              <a:off x="207" y="1866"/>
              <a:ext cx="454" cy="242"/>
              <a:chOff x="2014" y="771"/>
              <a:chExt cx="3034" cy="1332"/>
            </a:xfrm>
          </p:grpSpPr>
          <p:sp>
            <p:nvSpPr>
              <p:cNvPr id="23" name="Rectangle 57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 flipV="1">
                <a:off x="2014" y="1361"/>
                <a:ext cx="3034" cy="519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4" name="Rectangle 58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 flipV="1">
                <a:off x="2014" y="1076"/>
                <a:ext cx="3034" cy="375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5" name="Rectangle 59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 flipV="1">
                <a:off x="2014" y="771"/>
                <a:ext cx="3034" cy="362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26" name="Rectangle 60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 flipV="1">
                <a:off x="2014" y="1777"/>
                <a:ext cx="3034" cy="326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</p:grpSp>
        <p:sp>
          <p:nvSpPr>
            <p:cNvPr id="21" name="Rectangle 6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07" y="1866"/>
              <a:ext cx="453" cy="24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 sz="800"/>
            </a:p>
          </p:txBody>
        </p:sp>
        <p:sp>
          <p:nvSpPr>
            <p:cNvPr id="22" name="Text Box 62"/>
            <p:cNvSpPr txBox="1"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00" y="1892"/>
              <a:ext cx="482" cy="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800" dirty="0"/>
                <a:t>See previous </a:t>
              </a:r>
              <a:r>
                <a:rPr lang="en-US" sz="800" dirty="0" smtClean="0"/>
                <a:t>slide</a:t>
              </a:r>
              <a:endParaRPr lang="en-US" sz="800" baseline="30000" dirty="0"/>
            </a:p>
          </p:txBody>
        </p:sp>
      </p:grpSp>
      <p:sp>
        <p:nvSpPr>
          <p:cNvPr id="27" name="AutoShape 8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268778" y="4456607"/>
            <a:ext cx="1005176" cy="841277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Protocol</a:t>
            </a:r>
            <a:br>
              <a:rPr lang="en-US" sz="800" dirty="0" smtClean="0"/>
            </a:br>
            <a:r>
              <a:rPr lang="en-US" sz="800" dirty="0" smtClean="0"/>
              <a:t>meets re-</a:t>
            </a:r>
            <a:br>
              <a:rPr lang="en-US" sz="800" dirty="0" smtClean="0"/>
            </a:br>
            <a:r>
              <a:rPr lang="en-US" sz="800" dirty="0" err="1" smtClean="0"/>
              <a:t>quirements</a:t>
            </a:r>
            <a:r>
              <a:rPr lang="en-US" sz="800" dirty="0" smtClean="0"/>
              <a:t>?</a:t>
            </a:r>
            <a:endParaRPr lang="en-US" sz="800" baseline="30000" dirty="0"/>
          </a:p>
        </p:txBody>
      </p:sp>
      <p:cxnSp>
        <p:nvCxnSpPr>
          <p:cNvPr id="28" name="AutoShape 95"/>
          <p:cNvCxnSpPr>
            <a:cxnSpLocks noChangeShapeType="1"/>
            <a:stCxn id="27" idx="0"/>
            <a:endCxn id="29" idx="4"/>
          </p:cNvCxnSpPr>
          <p:nvPr>
            <p:custDataLst>
              <p:tags r:id="rId17"/>
            </p:custDataLst>
          </p:nvPr>
        </p:nvCxnSpPr>
        <p:spPr bwMode="auto">
          <a:xfrm flipV="1">
            <a:off x="3771366" y="4158040"/>
            <a:ext cx="0" cy="298567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9" name="Oval 5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373638" y="3395248"/>
            <a:ext cx="795456" cy="76279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File protocol</a:t>
            </a:r>
            <a:br>
              <a:rPr lang="en-US" sz="900" dirty="0" smtClean="0"/>
            </a:br>
            <a:r>
              <a:rPr lang="en-US" sz="900" dirty="0" smtClean="0"/>
              <a:t>with IECs/</a:t>
            </a:r>
            <a:br>
              <a:rPr lang="en-US" sz="900" dirty="0" smtClean="0"/>
            </a:br>
            <a:r>
              <a:rPr lang="en-US" sz="900" dirty="0" smtClean="0"/>
              <a:t>IRBs &amp; HAs</a:t>
            </a:r>
            <a:endParaRPr lang="en-US" sz="900" dirty="0"/>
          </a:p>
        </p:txBody>
      </p:sp>
      <p:cxnSp>
        <p:nvCxnSpPr>
          <p:cNvPr id="30" name="AutoShape 115"/>
          <p:cNvCxnSpPr>
            <a:cxnSpLocks noChangeShapeType="1"/>
            <a:stCxn id="27" idx="3"/>
            <a:endCxn id="18" idx="1"/>
          </p:cNvCxnSpPr>
          <p:nvPr/>
        </p:nvCxnSpPr>
        <p:spPr bwMode="auto">
          <a:xfrm flipV="1">
            <a:off x="4273954" y="4877245"/>
            <a:ext cx="564746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1" name="Text Box 9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14688" y="4245352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32" name="Text Box 92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281487" y="4626352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33" name="Rectangle 5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937623" y="3599465"/>
            <a:ext cx="564155" cy="4594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protocol</a:t>
            </a:r>
            <a:endParaRPr lang="en-US" sz="800" dirty="0"/>
          </a:p>
        </p:txBody>
      </p:sp>
      <p:cxnSp>
        <p:nvCxnSpPr>
          <p:cNvPr id="34" name="AutoShape 115"/>
          <p:cNvCxnSpPr>
            <a:cxnSpLocks noChangeShapeType="1"/>
            <a:stCxn id="18" idx="0"/>
            <a:endCxn id="33" idx="2"/>
          </p:cNvCxnSpPr>
          <p:nvPr/>
        </p:nvCxnSpPr>
        <p:spPr bwMode="auto">
          <a:xfrm flipV="1">
            <a:off x="5219700" y="4058870"/>
            <a:ext cx="1" cy="48817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5" name="Rectangle 53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881845" y="4474942"/>
            <a:ext cx="1031875" cy="8046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registry </a:t>
            </a:r>
            <a:r>
              <a:rPr lang="en-GB" sz="800" dirty="0"/>
              <a:t>p</a:t>
            </a:r>
            <a:r>
              <a:rPr lang="en-GB" sz="800" dirty="0" smtClean="0"/>
              <a:t>osting &amp; verify final protocol meets business rules of applicable registries</a:t>
            </a:r>
            <a:endParaRPr lang="en-US" sz="800" dirty="0"/>
          </a:p>
        </p:txBody>
      </p:sp>
      <p:cxnSp>
        <p:nvCxnSpPr>
          <p:cNvPr id="36" name="AutoShape 115"/>
          <p:cNvCxnSpPr>
            <a:cxnSpLocks noChangeShapeType="1"/>
            <a:stCxn id="35" idx="3"/>
            <a:endCxn id="27" idx="1"/>
          </p:cNvCxnSpPr>
          <p:nvPr/>
        </p:nvCxnSpPr>
        <p:spPr bwMode="auto">
          <a:xfrm>
            <a:off x="2913720" y="4877246"/>
            <a:ext cx="35505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7" name="AutoShape 115"/>
          <p:cNvCxnSpPr>
            <a:cxnSpLocks noChangeShapeType="1"/>
            <a:stCxn id="22" idx="3"/>
            <a:endCxn id="35" idx="1"/>
          </p:cNvCxnSpPr>
          <p:nvPr/>
        </p:nvCxnSpPr>
        <p:spPr bwMode="auto">
          <a:xfrm>
            <a:off x="1039812" y="4426646"/>
            <a:ext cx="842033" cy="4506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8" name="AutoShape 115"/>
          <p:cNvCxnSpPr>
            <a:cxnSpLocks noChangeShapeType="1"/>
            <a:stCxn id="33" idx="0"/>
            <a:endCxn id="35" idx="0"/>
          </p:cNvCxnSpPr>
          <p:nvPr/>
        </p:nvCxnSpPr>
        <p:spPr bwMode="auto">
          <a:xfrm rot="16200000" flipH="1" flipV="1">
            <a:off x="3371003" y="2626244"/>
            <a:ext cx="875477" cy="2821918"/>
          </a:xfrm>
          <a:prstGeom prst="bentConnector3">
            <a:avLst>
              <a:gd name="adj1" fmla="val -40991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" name="AutoShape 115"/>
          <p:cNvCxnSpPr>
            <a:cxnSpLocks noChangeShapeType="1"/>
            <a:stCxn id="27" idx="2"/>
            <a:endCxn id="40" idx="0"/>
          </p:cNvCxnSpPr>
          <p:nvPr/>
        </p:nvCxnSpPr>
        <p:spPr bwMode="auto">
          <a:xfrm>
            <a:off x="3771366" y="5297884"/>
            <a:ext cx="0" cy="536556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0" name="Rectangle 5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352266" y="5834440"/>
            <a:ext cx="8382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Submit postings to applicable registries</a:t>
            </a:r>
            <a:endParaRPr lang="en-US" sz="800" dirty="0"/>
          </a:p>
        </p:txBody>
      </p:sp>
      <p:sp>
        <p:nvSpPr>
          <p:cNvPr id="41" name="Text Box 96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214688" y="5388352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42" name="Rectangle 53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800600" y="6155087"/>
            <a:ext cx="8382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Receive requests for amendments from registries</a:t>
            </a:r>
            <a:endParaRPr lang="en-US" sz="800" dirty="0"/>
          </a:p>
        </p:txBody>
      </p:sp>
      <p:sp>
        <p:nvSpPr>
          <p:cNvPr id="43" name="Rectangle 53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925480" y="6155087"/>
            <a:ext cx="499948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posting</a:t>
            </a:r>
            <a:endParaRPr lang="en-US" sz="800" dirty="0"/>
          </a:p>
        </p:txBody>
      </p:sp>
      <p:sp>
        <p:nvSpPr>
          <p:cNvPr id="44" name="Oval 58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4897060" y="5388352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Inform</a:t>
            </a:r>
            <a:br>
              <a:rPr lang="en-US" sz="900" dirty="0" smtClean="0"/>
            </a:br>
            <a:r>
              <a:rPr lang="en-US" sz="900" dirty="0" smtClean="0"/>
              <a:t>stake-</a:t>
            </a:r>
            <a:br>
              <a:rPr lang="en-US" sz="900" dirty="0" smtClean="0"/>
            </a:br>
            <a:r>
              <a:rPr lang="en-US" sz="900" dirty="0" smtClean="0"/>
              <a:t>holders</a:t>
            </a:r>
            <a:endParaRPr lang="en-US" sz="900" dirty="0"/>
          </a:p>
        </p:txBody>
      </p:sp>
      <p:cxnSp>
        <p:nvCxnSpPr>
          <p:cNvPr id="45" name="AutoShape 115"/>
          <p:cNvCxnSpPr>
            <a:cxnSpLocks noChangeShapeType="1"/>
            <a:stCxn id="40" idx="3"/>
            <a:endCxn id="44" idx="2"/>
          </p:cNvCxnSpPr>
          <p:nvPr/>
        </p:nvCxnSpPr>
        <p:spPr bwMode="auto">
          <a:xfrm flipV="1">
            <a:off x="4190466" y="5696731"/>
            <a:ext cx="706594" cy="40440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" name="AutoShape 115"/>
          <p:cNvCxnSpPr>
            <a:cxnSpLocks noChangeShapeType="1"/>
            <a:stCxn id="40" idx="3"/>
            <a:endCxn id="42" idx="1"/>
          </p:cNvCxnSpPr>
          <p:nvPr/>
        </p:nvCxnSpPr>
        <p:spPr bwMode="auto">
          <a:xfrm>
            <a:off x="4190466" y="6101140"/>
            <a:ext cx="610134" cy="320647"/>
          </a:xfrm>
          <a:prstGeom prst="bentConnector3">
            <a:avLst>
              <a:gd name="adj1" fmla="val 57116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7" name="AutoShape 115"/>
          <p:cNvCxnSpPr>
            <a:cxnSpLocks noChangeShapeType="1"/>
            <a:stCxn id="42" idx="3"/>
            <a:endCxn id="43" idx="1"/>
          </p:cNvCxnSpPr>
          <p:nvPr/>
        </p:nvCxnSpPr>
        <p:spPr bwMode="auto">
          <a:xfrm>
            <a:off x="5638800" y="6421787"/>
            <a:ext cx="28668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8" name="AutoShape 82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687480" y="6074152"/>
            <a:ext cx="913796" cy="69527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Impact on</a:t>
            </a:r>
            <a:br>
              <a:rPr lang="en-US" sz="800" dirty="0" smtClean="0"/>
            </a:br>
            <a:r>
              <a:rPr lang="en-US" sz="800" dirty="0" smtClean="0"/>
              <a:t>protocol?</a:t>
            </a:r>
            <a:endParaRPr lang="en-US" sz="800" baseline="30000" dirty="0"/>
          </a:p>
        </p:txBody>
      </p:sp>
      <p:cxnSp>
        <p:nvCxnSpPr>
          <p:cNvPr id="49" name="AutoShape 115"/>
          <p:cNvCxnSpPr>
            <a:cxnSpLocks noChangeShapeType="1"/>
            <a:stCxn id="43" idx="3"/>
            <a:endCxn id="48" idx="1"/>
          </p:cNvCxnSpPr>
          <p:nvPr/>
        </p:nvCxnSpPr>
        <p:spPr bwMode="auto">
          <a:xfrm>
            <a:off x="6425428" y="6421787"/>
            <a:ext cx="26205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0" name="AutoShape 95"/>
          <p:cNvCxnSpPr>
            <a:cxnSpLocks noChangeShapeType="1"/>
            <a:stCxn id="48" idx="0"/>
            <a:endCxn id="18" idx="3"/>
          </p:cNvCxnSpPr>
          <p:nvPr>
            <p:custDataLst>
              <p:tags r:id="rId29"/>
            </p:custDataLst>
          </p:nvPr>
        </p:nvCxnSpPr>
        <p:spPr bwMode="auto">
          <a:xfrm rot="16200000" flipV="1">
            <a:off x="5774086" y="4703860"/>
            <a:ext cx="1196907" cy="154367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1" name="Oval 58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041520" y="6113408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err="1" smtClean="0"/>
              <a:t>Finalise</a:t>
            </a:r>
            <a:endParaRPr lang="en-US" sz="9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postings</a:t>
            </a:r>
            <a:endParaRPr lang="en-US" sz="900" dirty="0"/>
          </a:p>
        </p:txBody>
      </p:sp>
      <p:cxnSp>
        <p:nvCxnSpPr>
          <p:cNvPr id="52" name="AutoShape 115"/>
          <p:cNvCxnSpPr>
            <a:cxnSpLocks noChangeShapeType="1"/>
            <a:stCxn id="48" idx="3"/>
            <a:endCxn id="51" idx="2"/>
          </p:cNvCxnSpPr>
          <p:nvPr/>
        </p:nvCxnSpPr>
        <p:spPr bwMode="auto">
          <a:xfrm>
            <a:off x="7601276" y="6421787"/>
            <a:ext cx="440244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3" name="Text Box 92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522407" y="6150352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54" name="Text Box 96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622280" y="5481287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34780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Registration of a clinical trial </a:t>
            </a:r>
          </a:p>
        </p:txBody>
      </p:sp>
      <p:graphicFrame>
        <p:nvGraphicFramePr>
          <p:cNvPr id="5" name="Group 5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4456214"/>
              </p:ext>
            </p:extLst>
          </p:nvPr>
        </p:nvGraphicFramePr>
        <p:xfrm>
          <a:off x="360000" y="2785321"/>
          <a:ext cx="9213850" cy="3835083"/>
        </p:xfrm>
        <a:graphic>
          <a:graphicData uri="http://schemas.openxmlformats.org/drawingml/2006/table">
            <a:tbl>
              <a:tblPr/>
              <a:tblGrid>
                <a:gridCol w="2212950"/>
                <a:gridCol w="700090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Responsible Party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Procedure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Clinical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Informs the Disclosure Team of the close-to-final protocol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Reviews the draft registry posting prepared by the Disclosure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Finalises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 the protocol and communicates this to the Disclosure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the protocol, if applicable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Files the protocol with IECs/IRBs and Health Authorities as per applicable regulations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177800" marR="0" lvl="0" indent="-17780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Disclosure Team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Prepares the registry posting and identifies protocol issues in terms of applicable registry business rules and identifies technical and editorial inconsistencies in the protocol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draft registry posting based on input received from Clinical Team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Verifies feedback received is consistent with applicable registries business rules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registry posting and verifies final protocol meets business rules of applicable registries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Submits postings to applicable registries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Identifies non-compliance with registry business rules and requests changes to protocol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Follows up on feedback received from registries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Updates postings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ebdings" charset="0"/>
                        <a:buChar char="4"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mago" charset="0"/>
                          <a:ea typeface="ＭＳ Ｐゴシック" charset="0"/>
                        </a:rPr>
                        <a:t>Informs company stakeholders of completed postings as per applicable SOP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mago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AutoShape 5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77841" y="1774825"/>
            <a:ext cx="1096963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lIns="36000" tIns="36000" rIns="36000" bIns="36000" anchor="ctr"/>
          <a:lstStyle/>
          <a:p>
            <a:r>
              <a:rPr lang="en-US" sz="800" b="1" dirty="0" smtClean="0"/>
              <a:t>Registration of a clinical </a:t>
            </a:r>
            <a:r>
              <a:rPr lang="en-US" sz="800" b="1" dirty="0"/>
              <a:t>t</a:t>
            </a:r>
            <a:r>
              <a:rPr lang="en-US" sz="800" b="1" dirty="0" smtClean="0"/>
              <a:t>rial</a:t>
            </a:r>
            <a:endParaRPr lang="en-US" sz="800" b="1" dirty="0"/>
          </a:p>
        </p:txBody>
      </p:sp>
      <p:sp>
        <p:nvSpPr>
          <p:cNvPr id="7" name="AutoShape 5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44704" y="1774825"/>
            <a:ext cx="1446212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GB" sz="800" b="1" dirty="0" smtClean="0">
                <a:solidFill>
                  <a:schemeClr val="bg1"/>
                </a:solidFill>
              </a:rPr>
              <a:t>Maintaining registry </a:t>
            </a:r>
            <a:r>
              <a:rPr lang="en-GB" sz="800" b="1" dirty="0">
                <a:solidFill>
                  <a:schemeClr val="bg1"/>
                </a:solidFill>
              </a:rPr>
              <a:t>p</a:t>
            </a:r>
            <a:r>
              <a:rPr lang="en-GB" sz="800" b="1" dirty="0" smtClean="0">
                <a:solidFill>
                  <a:schemeClr val="bg1"/>
                </a:solidFill>
              </a:rPr>
              <a:t>ostings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8" name="AutoShape 58"/>
          <p:cNvCxnSpPr>
            <a:cxnSpLocks noChangeShapeType="1"/>
            <a:stCxn id="6" idx="3"/>
            <a:endCxn id="7" idx="1"/>
          </p:cNvCxnSpPr>
          <p:nvPr>
            <p:custDataLst>
              <p:tags r:id="rId3"/>
            </p:custDataLst>
          </p:nvPr>
        </p:nvCxnSpPr>
        <p:spPr bwMode="auto">
          <a:xfrm>
            <a:off x="3674804" y="2182813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AutoShape 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62404" y="1774825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10" name="AutoShape 60"/>
          <p:cNvCxnSpPr>
            <a:cxnSpLocks noChangeShapeType="1"/>
            <a:stCxn id="7" idx="3"/>
            <a:endCxn id="9" idx="1"/>
          </p:cNvCxnSpPr>
          <p:nvPr>
            <p:custDataLst>
              <p:tags r:id="rId5"/>
            </p:custDataLst>
          </p:nvPr>
        </p:nvCxnSpPr>
        <p:spPr bwMode="auto">
          <a:xfrm>
            <a:off x="5590916" y="2182813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Oval 6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55604" y="1660525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46194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Maintaining </a:t>
            </a:r>
            <a:r>
              <a:rPr lang="en-US" dirty="0" smtClean="0"/>
              <a:t>registry </a:t>
            </a:r>
            <a:r>
              <a:rPr lang="en-US" dirty="0"/>
              <a:t>p</a:t>
            </a:r>
            <a:r>
              <a:rPr lang="en-US" dirty="0" smtClean="0"/>
              <a:t>ostings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(Applicable updates to </a:t>
            </a:r>
            <a:r>
              <a:rPr lang="en-US" dirty="0" smtClean="0"/>
              <a:t>registries </a:t>
            </a:r>
            <a:r>
              <a:rPr lang="en-US" dirty="0"/>
              <a:t>such as www.clinicaltrials.gov,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449" y="5562600"/>
            <a:ext cx="7194551" cy="990600"/>
          </a:xfrm>
          <a:prstGeom prst="rect">
            <a:avLst/>
          </a:prstGeom>
          <a:solidFill>
            <a:srgbClr val="BEC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/>
          </a:p>
        </p:txBody>
      </p:sp>
      <p:sp>
        <p:nvSpPr>
          <p:cNvPr id="6" name="Rectangle 1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7450" y="3429000"/>
            <a:ext cx="7194550" cy="1091724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 dirty="0"/>
          </a:p>
        </p:txBody>
      </p:sp>
      <p:sp>
        <p:nvSpPr>
          <p:cNvPr id="7" name="Rectangle 4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7450" y="4495801"/>
            <a:ext cx="7194550" cy="1038328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8" name="Text Box 4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87450" y="4724400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9" name="Rectangle 5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97886" y="4707482"/>
            <a:ext cx="704785" cy="7264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applicable registries on a monthly basis </a:t>
            </a:r>
            <a:endParaRPr lang="en-US" sz="800" dirty="0"/>
          </a:p>
        </p:txBody>
      </p:sp>
      <p:cxnSp>
        <p:nvCxnSpPr>
          <p:cNvPr id="10" name="AutoShape 54"/>
          <p:cNvCxnSpPr>
            <a:cxnSpLocks noChangeShapeType="1"/>
            <a:stCxn id="23" idx="3"/>
            <a:endCxn id="9" idx="1"/>
          </p:cNvCxnSpPr>
          <p:nvPr>
            <p:custDataLst>
              <p:tags r:id="rId6"/>
            </p:custDataLst>
          </p:nvPr>
        </p:nvCxnSpPr>
        <p:spPr bwMode="auto">
          <a:xfrm>
            <a:off x="2824481" y="3959331"/>
            <a:ext cx="273405" cy="111137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AutoShape 5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4622006" y="-326231"/>
            <a:ext cx="314325" cy="7183438"/>
          </a:xfrm>
          <a:prstGeom prst="rightBrace">
            <a:avLst>
              <a:gd name="adj1" fmla="val 63366"/>
              <a:gd name="adj2" fmla="val 39003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12" name="AutoShape 5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08150" y="2259012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3" name="AutoShape 5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75013" y="2259012"/>
            <a:ext cx="1446212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/>
              <a:t>Maintaining registry postings</a:t>
            </a:r>
            <a:endParaRPr lang="en-US" sz="800" b="1" dirty="0"/>
          </a:p>
        </p:txBody>
      </p:sp>
      <p:cxnSp>
        <p:nvCxnSpPr>
          <p:cNvPr id="14" name="AutoShape 58"/>
          <p:cNvCxnSpPr>
            <a:cxnSpLocks noChangeShapeType="1"/>
            <a:stCxn id="12" idx="3"/>
            <a:endCxn id="13" idx="1"/>
          </p:cNvCxnSpPr>
          <p:nvPr>
            <p:custDataLst>
              <p:tags r:id="rId10"/>
            </p:custDataLst>
          </p:nvPr>
        </p:nvCxnSpPr>
        <p:spPr bwMode="auto">
          <a:xfrm>
            <a:off x="2805113" y="2667000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AutoShape 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92713" y="2259012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</a:t>
            </a:r>
            <a:r>
              <a:rPr lang="en-US" sz="800" b="1" dirty="0">
                <a:solidFill>
                  <a:schemeClr val="bg1"/>
                </a:solidFill>
              </a:rPr>
              <a:t>c</a:t>
            </a:r>
            <a:r>
              <a:rPr lang="en-US" sz="800" b="1" dirty="0" smtClean="0">
                <a:solidFill>
                  <a:schemeClr val="bg1"/>
                </a:solidFill>
              </a:rPr>
              <a:t>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16" name="AutoShape 60"/>
          <p:cNvCxnSpPr>
            <a:cxnSpLocks noChangeShapeType="1"/>
            <a:stCxn id="13" idx="3"/>
            <a:endCxn id="15" idx="1"/>
          </p:cNvCxnSpPr>
          <p:nvPr>
            <p:custDataLst>
              <p:tags r:id="rId12"/>
            </p:custDataLst>
          </p:nvPr>
        </p:nvCxnSpPr>
        <p:spPr bwMode="auto">
          <a:xfrm>
            <a:off x="4721225" y="2667000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Text Box 1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87450" y="3870325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18" name="Oval 6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60105" y="2144712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sp>
        <p:nvSpPr>
          <p:cNvPr id="19" name="Rectangle 5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43011" y="4797810"/>
            <a:ext cx="640714" cy="5457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Follow up on feed back from registry</a:t>
            </a:r>
            <a:endParaRPr lang="en-US" sz="800" dirty="0"/>
          </a:p>
        </p:txBody>
      </p:sp>
      <p:cxnSp>
        <p:nvCxnSpPr>
          <p:cNvPr id="20" name="AutoShape 115"/>
          <p:cNvCxnSpPr>
            <a:cxnSpLocks noChangeShapeType="1"/>
            <a:stCxn id="9" idx="3"/>
            <a:endCxn id="40" idx="1"/>
          </p:cNvCxnSpPr>
          <p:nvPr/>
        </p:nvCxnSpPr>
        <p:spPr bwMode="auto">
          <a:xfrm>
            <a:off x="3802671" y="5070702"/>
            <a:ext cx="270422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" name="Rectangle 5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130925" y="4668399"/>
            <a:ext cx="1031875" cy="8046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Inform Clinical Team, if any action is indicated</a:t>
            </a:r>
            <a:endParaRPr lang="en-US" sz="800" dirty="0"/>
          </a:p>
        </p:txBody>
      </p:sp>
      <p:cxnSp>
        <p:nvCxnSpPr>
          <p:cNvPr id="22" name="AutoShape 54"/>
          <p:cNvCxnSpPr>
            <a:cxnSpLocks noChangeShapeType="1"/>
            <a:stCxn id="19" idx="3"/>
            <a:endCxn id="21" idx="1"/>
          </p:cNvCxnSpPr>
          <p:nvPr>
            <p:custDataLst>
              <p:tags r:id="rId17"/>
            </p:custDataLst>
          </p:nvPr>
        </p:nvCxnSpPr>
        <p:spPr bwMode="auto">
          <a:xfrm>
            <a:off x="5883725" y="5070703"/>
            <a:ext cx="247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Rectangle 5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294966" y="3733800"/>
            <a:ext cx="529515" cy="451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CTMS</a:t>
            </a:r>
            <a:endParaRPr lang="en-US" sz="800" dirty="0"/>
          </a:p>
        </p:txBody>
      </p:sp>
      <p:sp>
        <p:nvSpPr>
          <p:cNvPr id="24" name="Rectangle 53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61297" y="5770418"/>
            <a:ext cx="775264" cy="6003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Communicates a change, </a:t>
            </a:r>
            <a:r>
              <a:rPr lang="en-GB" sz="800" dirty="0" err="1" smtClean="0"/>
              <a:t>eg</a:t>
            </a:r>
            <a:r>
              <a:rPr lang="en-GB" sz="800" dirty="0" smtClean="0"/>
              <a:t> patients enrolled, </a:t>
            </a:r>
            <a:r>
              <a:rPr lang="en-GB" sz="800" dirty="0" err="1" smtClean="0"/>
              <a:t>etc</a:t>
            </a:r>
            <a:endParaRPr lang="en-US" sz="800" dirty="0"/>
          </a:p>
        </p:txBody>
      </p:sp>
      <p:cxnSp>
        <p:nvCxnSpPr>
          <p:cNvPr id="25" name="AutoShape 54"/>
          <p:cNvCxnSpPr>
            <a:cxnSpLocks noChangeShapeType="1"/>
            <a:stCxn id="24" idx="0"/>
            <a:endCxn id="23" idx="2"/>
          </p:cNvCxnSpPr>
          <p:nvPr>
            <p:custDataLst>
              <p:tags r:id="rId20"/>
            </p:custDataLst>
          </p:nvPr>
        </p:nvCxnSpPr>
        <p:spPr bwMode="auto">
          <a:xfrm flipV="1">
            <a:off x="2548929" y="4184862"/>
            <a:ext cx="10795" cy="1585556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6" name="AutoShape 54"/>
          <p:cNvCxnSpPr>
            <a:cxnSpLocks noChangeShapeType="1"/>
            <a:stCxn id="21" idx="0"/>
            <a:endCxn id="23" idx="0"/>
          </p:cNvCxnSpPr>
          <p:nvPr>
            <p:custDataLst>
              <p:tags r:id="rId21"/>
            </p:custDataLst>
          </p:nvPr>
        </p:nvCxnSpPr>
        <p:spPr bwMode="auto">
          <a:xfrm rot="16200000" flipV="1">
            <a:off x="4135995" y="2157530"/>
            <a:ext cx="934599" cy="4087139"/>
          </a:xfrm>
          <a:prstGeom prst="bentConnector3">
            <a:avLst>
              <a:gd name="adj1" fmla="val 12446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" name="Text Box 46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219200" y="5775325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Site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28" name="AutoShape 26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73050" y="4640167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Registration of a clinical </a:t>
            </a:r>
            <a:r>
              <a:rPr lang="en-US" sz="800" dirty="0"/>
              <a:t>t</a:t>
            </a:r>
            <a:r>
              <a:rPr lang="en-US" sz="800" dirty="0" smtClean="0"/>
              <a:t>rial</a:t>
            </a:r>
            <a:endParaRPr lang="en-US" sz="800" dirty="0"/>
          </a:p>
        </p:txBody>
      </p:sp>
      <p:sp>
        <p:nvSpPr>
          <p:cNvPr id="29" name="Oval 27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71450" y="4525867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  <p:cxnSp>
        <p:nvCxnSpPr>
          <p:cNvPr id="30" name="AutoShape 58"/>
          <p:cNvCxnSpPr>
            <a:cxnSpLocks noChangeShapeType="1"/>
            <a:stCxn id="28" idx="3"/>
            <a:endCxn id="24" idx="1"/>
          </p:cNvCxnSpPr>
          <p:nvPr>
            <p:custDataLst>
              <p:tags r:id="rId25"/>
            </p:custDataLst>
          </p:nvPr>
        </p:nvCxnSpPr>
        <p:spPr bwMode="auto">
          <a:xfrm>
            <a:off x="1066800" y="4859147"/>
            <a:ext cx="1094497" cy="1211453"/>
          </a:xfrm>
          <a:prstGeom prst="bentConnector3">
            <a:avLst>
              <a:gd name="adj1" fmla="val 76777"/>
            </a:avLst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1" name="Rectangle 53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319085" y="5775325"/>
            <a:ext cx="605715" cy="5966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LPLV, as per agreed </a:t>
            </a:r>
            <a:r>
              <a:rPr lang="en-GB" sz="800" dirty="0" err="1" smtClean="0"/>
              <a:t>communi-cation</a:t>
            </a:r>
            <a:r>
              <a:rPr lang="en-GB" sz="800" dirty="0" smtClean="0"/>
              <a:t> channels</a:t>
            </a:r>
            <a:endParaRPr lang="en-US" sz="800" dirty="0"/>
          </a:p>
        </p:txBody>
      </p:sp>
      <p:sp>
        <p:nvSpPr>
          <p:cNvPr id="32" name="Rectangle 53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357185" y="3660669"/>
            <a:ext cx="529515" cy="4510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Update CTMS</a:t>
            </a:r>
            <a:endParaRPr lang="en-US" sz="800" dirty="0"/>
          </a:p>
        </p:txBody>
      </p:sp>
      <p:sp>
        <p:nvSpPr>
          <p:cNvPr id="33" name="Oval 58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812920" y="4762323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Close</a:t>
            </a:r>
            <a:br>
              <a:rPr lang="en-US" sz="900" dirty="0" smtClean="0"/>
            </a:br>
            <a:r>
              <a:rPr lang="en-US" sz="900" dirty="0" smtClean="0"/>
              <a:t>registration</a:t>
            </a:r>
            <a:br>
              <a:rPr lang="en-US" sz="900" dirty="0" smtClean="0"/>
            </a:br>
            <a:r>
              <a:rPr lang="en-US" sz="900" dirty="0" smtClean="0"/>
              <a:t>process</a:t>
            </a:r>
            <a:endParaRPr lang="en-US" sz="900" dirty="0"/>
          </a:p>
        </p:txBody>
      </p:sp>
      <p:cxnSp>
        <p:nvCxnSpPr>
          <p:cNvPr id="34" name="AutoShape 115"/>
          <p:cNvCxnSpPr>
            <a:cxnSpLocks noChangeShapeType="1"/>
            <a:stCxn id="24" idx="3"/>
            <a:endCxn id="31" idx="1"/>
          </p:cNvCxnSpPr>
          <p:nvPr/>
        </p:nvCxnSpPr>
        <p:spPr bwMode="auto">
          <a:xfrm>
            <a:off x="2936561" y="6070600"/>
            <a:ext cx="4382524" cy="3027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5" name="AutoShape 115"/>
          <p:cNvCxnSpPr>
            <a:cxnSpLocks noChangeShapeType="1"/>
            <a:stCxn id="31" idx="0"/>
            <a:endCxn id="32" idx="2"/>
          </p:cNvCxnSpPr>
          <p:nvPr/>
        </p:nvCxnSpPr>
        <p:spPr bwMode="auto">
          <a:xfrm flipV="1">
            <a:off x="7621943" y="4111731"/>
            <a:ext cx="0" cy="1663594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6" name="AutoShape 54"/>
          <p:cNvCxnSpPr>
            <a:cxnSpLocks noChangeShapeType="1"/>
            <a:stCxn id="32" idx="3"/>
            <a:endCxn id="33" idx="0"/>
          </p:cNvCxnSpPr>
          <p:nvPr>
            <p:custDataLst>
              <p:tags r:id="rId29"/>
            </p:custDataLst>
          </p:nvPr>
        </p:nvCxnSpPr>
        <p:spPr bwMode="auto">
          <a:xfrm>
            <a:off x="7886700" y="3886200"/>
            <a:ext cx="248860" cy="876123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7" name="AutoShape 66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959850" y="4640167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Disclosure of clinical </a:t>
            </a:r>
            <a:r>
              <a:rPr lang="en-US" sz="800" dirty="0"/>
              <a:t>t</a:t>
            </a:r>
            <a:r>
              <a:rPr lang="en-US" sz="800" dirty="0" smtClean="0"/>
              <a:t>rial </a:t>
            </a:r>
            <a:r>
              <a:rPr lang="en-US" sz="800" dirty="0"/>
              <a:t>r</a:t>
            </a:r>
            <a:r>
              <a:rPr lang="en-US" sz="800" dirty="0" smtClean="0"/>
              <a:t>esults</a:t>
            </a:r>
            <a:endParaRPr lang="en-US" sz="800" dirty="0"/>
          </a:p>
        </p:txBody>
      </p:sp>
      <p:sp>
        <p:nvSpPr>
          <p:cNvPr id="38" name="Oval 67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839200" y="4539343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3</a:t>
            </a:r>
            <a:endParaRPr lang="en-US" sz="800" dirty="0"/>
          </a:p>
        </p:txBody>
      </p:sp>
      <p:cxnSp>
        <p:nvCxnSpPr>
          <p:cNvPr id="39" name="AutoShape 58"/>
          <p:cNvCxnSpPr>
            <a:cxnSpLocks noChangeShapeType="1"/>
            <a:stCxn id="33" idx="6"/>
            <a:endCxn id="37" idx="1"/>
          </p:cNvCxnSpPr>
          <p:nvPr>
            <p:custDataLst>
              <p:tags r:id="rId32"/>
            </p:custDataLst>
          </p:nvPr>
        </p:nvCxnSpPr>
        <p:spPr bwMode="auto">
          <a:xfrm flipV="1">
            <a:off x="8458200" y="4859147"/>
            <a:ext cx="501650" cy="21155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0" name="AutoShape 82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4073093" y="4723067"/>
            <a:ext cx="755204" cy="69527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Change re-</a:t>
            </a:r>
            <a:r>
              <a:rPr lang="en-US" sz="800" dirty="0"/>
              <a:t/>
            </a:r>
            <a:br>
              <a:rPr lang="en-US" sz="800" dirty="0"/>
            </a:br>
            <a:r>
              <a:rPr lang="en-US" sz="800" dirty="0" smtClean="0"/>
              <a:t>quest from</a:t>
            </a:r>
            <a:br>
              <a:rPr lang="en-US" sz="800" dirty="0" smtClean="0"/>
            </a:br>
            <a:r>
              <a:rPr lang="en-US" sz="800" dirty="0" smtClean="0"/>
              <a:t>registry</a:t>
            </a:r>
          </a:p>
        </p:txBody>
      </p:sp>
      <p:cxnSp>
        <p:nvCxnSpPr>
          <p:cNvPr id="41" name="AutoShape 54"/>
          <p:cNvCxnSpPr>
            <a:cxnSpLocks noChangeShapeType="1"/>
            <a:stCxn id="40" idx="0"/>
            <a:endCxn id="45" idx="4"/>
          </p:cNvCxnSpPr>
          <p:nvPr>
            <p:custDataLst>
              <p:tags r:id="rId34"/>
            </p:custDataLst>
          </p:nvPr>
        </p:nvCxnSpPr>
        <p:spPr bwMode="auto">
          <a:xfrm flipV="1">
            <a:off x="4450695" y="4208976"/>
            <a:ext cx="0" cy="51409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2" name="AutoShape 115"/>
          <p:cNvCxnSpPr>
            <a:cxnSpLocks noChangeShapeType="1"/>
            <a:stCxn id="40" idx="3"/>
            <a:endCxn id="19" idx="1"/>
          </p:cNvCxnSpPr>
          <p:nvPr/>
        </p:nvCxnSpPr>
        <p:spPr bwMode="auto">
          <a:xfrm>
            <a:off x="4828297" y="5070702"/>
            <a:ext cx="414714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3" name="Text Box 9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4711320" y="4796311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44" name="Text Box 92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4371097" y="4432756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45" name="Oval 58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4128055" y="3592218"/>
            <a:ext cx="645280" cy="61675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Registry</a:t>
            </a:r>
            <a:br>
              <a:rPr lang="en-US" sz="900" dirty="0" smtClean="0"/>
            </a:br>
            <a:r>
              <a:rPr lang="en-US" sz="900" dirty="0" smtClean="0"/>
              <a:t>updated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96202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4278" y="609600"/>
            <a:ext cx="8103924" cy="800400"/>
          </a:xfrm>
        </p:spPr>
        <p:txBody>
          <a:bodyPr/>
          <a:lstStyle/>
          <a:p>
            <a:pPr>
              <a:lnSpc>
                <a:spcPts val="3060"/>
              </a:lnSpc>
            </a:pPr>
            <a:r>
              <a:rPr lang="en-US" dirty="0"/>
              <a:t>Managing </a:t>
            </a:r>
            <a:r>
              <a:rPr lang="en-US" dirty="0" smtClean="0"/>
              <a:t>protocol </a:t>
            </a:r>
            <a:r>
              <a:rPr lang="en-US" dirty="0"/>
              <a:t>a</a:t>
            </a:r>
            <a:r>
              <a:rPr lang="en-US" dirty="0" smtClean="0"/>
              <a:t>mendments </a:t>
            </a:r>
            <a:br>
              <a:rPr lang="en-US" dirty="0" smtClean="0"/>
            </a:br>
            <a:r>
              <a:rPr lang="en-US" dirty="0" smtClean="0"/>
              <a:t>&amp; registry </a:t>
            </a:r>
            <a:r>
              <a:rPr lang="en-US" dirty="0"/>
              <a:t>p</a:t>
            </a:r>
            <a:r>
              <a:rPr lang="en-US" dirty="0" smtClean="0"/>
              <a:t>ostings </a:t>
            </a:r>
            <a:r>
              <a:rPr lang="en-US" dirty="0"/>
              <a:t>(Part 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(Process described is a possible flow and should not be viewed as a mandatory process)</a:t>
            </a:r>
          </a:p>
        </p:txBody>
      </p:sp>
      <p:sp>
        <p:nvSpPr>
          <p:cNvPr id="43" name="Rectangle 1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450" y="3494088"/>
            <a:ext cx="7194550" cy="1091724"/>
          </a:xfrm>
          <a:prstGeom prst="rect">
            <a:avLst/>
          </a:prstGeom>
          <a:solidFill>
            <a:srgbClr val="BDC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/>
          </a:p>
        </p:txBody>
      </p:sp>
      <p:sp>
        <p:nvSpPr>
          <p:cNvPr id="44" name="Rectangle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7450" y="4560888"/>
            <a:ext cx="7194550" cy="1752600"/>
          </a:xfrm>
          <a:prstGeom prst="rect">
            <a:avLst/>
          </a:prstGeom>
          <a:solidFill>
            <a:srgbClr val="E7E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de-CH" sz="800" dirty="0"/>
          </a:p>
        </p:txBody>
      </p:sp>
      <p:sp>
        <p:nvSpPr>
          <p:cNvPr id="45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7450" y="5021263"/>
            <a:ext cx="7747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Disclosure Team</a:t>
            </a:r>
            <a:endParaRPr lang="en-US" sz="800" b="1" i="1" dirty="0">
              <a:solidFill>
                <a:srgbClr val="CC0000"/>
              </a:solidFill>
            </a:endParaRPr>
          </a:p>
        </p:txBody>
      </p:sp>
      <p:sp>
        <p:nvSpPr>
          <p:cNvPr id="46" name="Rectangle 5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86200" y="3576440"/>
            <a:ext cx="1031875" cy="889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/>
              <a:t>Review </a:t>
            </a:r>
            <a:r>
              <a:rPr lang="en-GB" sz="800" dirty="0" smtClean="0"/>
              <a:t>draft update of </a:t>
            </a:r>
            <a:r>
              <a:rPr lang="en-GB" sz="800" dirty="0"/>
              <a:t>r</a:t>
            </a:r>
            <a:r>
              <a:rPr lang="en-GB" sz="800" dirty="0" smtClean="0"/>
              <a:t>egistry </a:t>
            </a:r>
            <a:r>
              <a:rPr lang="en-GB" sz="800" dirty="0"/>
              <a:t>posting for consistency with </a:t>
            </a:r>
            <a:r>
              <a:rPr lang="en-GB" sz="800" dirty="0" smtClean="0"/>
              <a:t> amended protocol &amp; address requests for change*</a:t>
            </a:r>
            <a:endParaRPr lang="en-US" sz="800" dirty="0"/>
          </a:p>
        </p:txBody>
      </p:sp>
      <p:cxnSp>
        <p:nvCxnSpPr>
          <p:cNvPr id="47" name="AutoShape 54"/>
          <p:cNvCxnSpPr>
            <a:cxnSpLocks noChangeShapeType="1"/>
            <a:stCxn id="60" idx="0"/>
            <a:endCxn id="46" idx="1"/>
          </p:cNvCxnSpPr>
          <p:nvPr>
            <p:custDataLst>
              <p:tags r:id="rId5"/>
            </p:custDataLst>
          </p:nvPr>
        </p:nvCxnSpPr>
        <p:spPr bwMode="auto">
          <a:xfrm rot="5400000" flipH="1" flipV="1">
            <a:off x="3278480" y="4314020"/>
            <a:ext cx="900800" cy="314640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8" name="AutoShape 55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4622006" y="-261143"/>
            <a:ext cx="314325" cy="7183438"/>
          </a:xfrm>
          <a:prstGeom prst="rightBrace">
            <a:avLst>
              <a:gd name="adj1" fmla="val 63366"/>
              <a:gd name="adj2" fmla="val 39154"/>
            </a:avLst>
          </a:prstGeom>
          <a:noFill/>
          <a:ln w="28575">
            <a:solidFill>
              <a:srgbClr val="D9E4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endParaRPr lang="en-US" sz="800"/>
          </a:p>
        </p:txBody>
      </p:sp>
      <p:sp>
        <p:nvSpPr>
          <p:cNvPr id="49" name="Text Box 1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7450" y="3935413"/>
            <a:ext cx="10017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l">
              <a:spcBef>
                <a:spcPct val="0"/>
              </a:spcBef>
            </a:pPr>
            <a:r>
              <a:rPr lang="en-US" sz="800" b="1" i="1" dirty="0" smtClean="0">
                <a:solidFill>
                  <a:srgbClr val="CC0000"/>
                </a:solidFill>
              </a:rPr>
              <a:t>Clinical Team</a:t>
            </a:r>
            <a:endParaRPr lang="en-US" sz="800" b="1" i="1" baseline="30000" dirty="0">
              <a:solidFill>
                <a:srgbClr val="CC0000"/>
              </a:solidFill>
            </a:endParaRPr>
          </a:p>
        </p:txBody>
      </p:sp>
      <p:sp>
        <p:nvSpPr>
          <p:cNvPr id="50" name="Rectangle 5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72000" y="5127838"/>
            <a:ext cx="1031875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Verify </a:t>
            </a:r>
            <a:r>
              <a:rPr lang="en-GB" sz="800" dirty="0"/>
              <a:t>final </a:t>
            </a:r>
            <a:r>
              <a:rPr lang="en-GB" sz="800" dirty="0" smtClean="0"/>
              <a:t>amendment text meets </a:t>
            </a:r>
            <a:r>
              <a:rPr lang="en-GB" sz="800" dirty="0"/>
              <a:t>business rules of applicable </a:t>
            </a:r>
            <a:r>
              <a:rPr lang="en-GB" sz="800" dirty="0" smtClean="0"/>
              <a:t>registries</a:t>
            </a:r>
            <a:endParaRPr lang="en-US" sz="800" dirty="0"/>
          </a:p>
        </p:txBody>
      </p:sp>
      <p:cxnSp>
        <p:nvCxnSpPr>
          <p:cNvPr id="51" name="AutoShape 115"/>
          <p:cNvCxnSpPr>
            <a:cxnSpLocks noChangeShapeType="1"/>
            <a:stCxn id="46" idx="2"/>
            <a:endCxn id="50" idx="1"/>
          </p:cNvCxnSpPr>
          <p:nvPr/>
        </p:nvCxnSpPr>
        <p:spPr bwMode="auto">
          <a:xfrm rot="16200000" flipH="1">
            <a:off x="3990770" y="4876808"/>
            <a:ext cx="992598" cy="169862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52" name="Group 63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8789987" y="5265951"/>
            <a:ext cx="811213" cy="384175"/>
            <a:chOff x="200" y="1866"/>
            <a:chExt cx="482" cy="242"/>
          </a:xfrm>
        </p:grpSpPr>
        <p:grpSp>
          <p:nvGrpSpPr>
            <p:cNvPr id="53" name="Group 64"/>
            <p:cNvGrpSpPr>
              <a:grpSpLocks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207" y="1866"/>
              <a:ext cx="454" cy="242"/>
              <a:chOff x="2014" y="771"/>
              <a:chExt cx="3034" cy="1332"/>
            </a:xfrm>
          </p:grpSpPr>
          <p:sp>
            <p:nvSpPr>
              <p:cNvPr id="56" name="Rectangle 65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 flipV="1">
                <a:off x="2014" y="1361"/>
                <a:ext cx="3034" cy="519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57" name="Rectangle 66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 flipV="1">
                <a:off x="2014" y="1076"/>
                <a:ext cx="3034" cy="375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58" name="Rectangle 67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 flipV="1">
                <a:off x="2014" y="771"/>
                <a:ext cx="3034" cy="362"/>
              </a:xfrm>
              <a:prstGeom prst="rect">
                <a:avLst/>
              </a:prstGeom>
              <a:solidFill>
                <a:srgbClr val="E7E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  <p:sp>
            <p:nvSpPr>
              <p:cNvPr id="59" name="Rectangle 68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 flipV="1">
                <a:off x="2014" y="1777"/>
                <a:ext cx="3034" cy="326"/>
              </a:xfrm>
              <a:prstGeom prst="rect">
                <a:avLst/>
              </a:prstGeom>
              <a:solidFill>
                <a:srgbClr val="BEC3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36000" tIns="36000" rIns="36000" bIns="36000" anchor="ctr"/>
              <a:lstStyle/>
              <a:p>
                <a:endParaRPr lang="en-US" sz="800"/>
              </a:p>
            </p:txBody>
          </p:sp>
        </p:grpSp>
        <p:sp>
          <p:nvSpPr>
            <p:cNvPr id="54" name="Rectangle 69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07" y="1866"/>
              <a:ext cx="453" cy="242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36000" tIns="36000" rIns="36000" bIns="36000" anchor="ctr"/>
            <a:lstStyle/>
            <a:p>
              <a:endParaRPr lang="en-US" sz="800"/>
            </a:p>
          </p:txBody>
        </p:sp>
        <p:sp>
          <p:nvSpPr>
            <p:cNvPr id="55" name="Text Box 70"/>
            <p:cNvSpPr txBox="1"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00" y="1932"/>
              <a:ext cx="482" cy="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36000" tIns="36000" rIns="36000" bIns="3600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800" dirty="0"/>
                <a:t>See </a:t>
              </a:r>
              <a:r>
                <a:rPr lang="en-US" sz="800" dirty="0" smtClean="0"/>
                <a:t>next slide</a:t>
              </a:r>
              <a:endParaRPr lang="en-US" sz="800" baseline="30000" dirty="0"/>
            </a:p>
          </p:txBody>
        </p:sp>
      </p:grpSp>
      <p:sp>
        <p:nvSpPr>
          <p:cNvPr id="60" name="Rectangle 5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71800" y="4921740"/>
            <a:ext cx="1199519" cy="10725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 smtClean="0"/>
              <a:t>Prepare update to </a:t>
            </a:r>
            <a:r>
              <a:rPr lang="en-GB" sz="800" dirty="0"/>
              <a:t>r</a:t>
            </a:r>
            <a:r>
              <a:rPr lang="en-GB" sz="800" dirty="0" smtClean="0"/>
              <a:t>egistry </a:t>
            </a:r>
            <a:r>
              <a:rPr lang="en-GB" sz="800" dirty="0"/>
              <a:t>p</a:t>
            </a:r>
            <a:r>
              <a:rPr lang="en-GB" sz="800" dirty="0" smtClean="0"/>
              <a:t>osting &amp; verify protocol amendment meets </a:t>
            </a:r>
            <a:r>
              <a:rPr lang="en-GB" sz="800" dirty="0"/>
              <a:t>business rules of applicable r</a:t>
            </a:r>
            <a:r>
              <a:rPr lang="en-GB" sz="800" dirty="0" smtClean="0"/>
              <a:t>egistries and identify technical and editorial issues in the amendment</a:t>
            </a:r>
            <a:endParaRPr lang="en-US" sz="800" dirty="0"/>
          </a:p>
        </p:txBody>
      </p:sp>
      <p:sp>
        <p:nvSpPr>
          <p:cNvPr id="61" name="Text Box 3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6888" y="6403976"/>
            <a:ext cx="7696200" cy="19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>
            <a:spAutoFit/>
          </a:bodyPr>
          <a:lstStyle/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800" i="1" kern="0" dirty="0" smtClean="0">
                <a:solidFill>
                  <a:sysClr val="windowText" lastClr="000000"/>
                </a:solidFill>
              </a:rPr>
              <a:t>Responsibility and task assigned as per company SOP</a:t>
            </a:r>
          </a:p>
        </p:txBody>
      </p:sp>
      <p:sp>
        <p:nvSpPr>
          <p:cNvPr id="62" name="Rectangle 5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09800" y="3772856"/>
            <a:ext cx="775263" cy="49616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8000" tIns="18000" rIns="18000" bIns="18000" anchor="ctr"/>
          <a:lstStyle/>
          <a:p>
            <a:pPr>
              <a:spcBef>
                <a:spcPct val="5000"/>
              </a:spcBef>
            </a:pPr>
            <a:r>
              <a:rPr lang="en-GB" sz="800" dirty="0"/>
              <a:t>Initiate protocol amendment</a:t>
            </a:r>
            <a:endParaRPr lang="en-US" sz="800" dirty="0"/>
          </a:p>
        </p:txBody>
      </p:sp>
      <p:cxnSp>
        <p:nvCxnSpPr>
          <p:cNvPr id="63" name="AutoShape 54"/>
          <p:cNvCxnSpPr>
            <a:cxnSpLocks noChangeShapeType="1"/>
            <a:stCxn id="62" idx="2"/>
            <a:endCxn id="60" idx="1"/>
          </p:cNvCxnSpPr>
          <p:nvPr>
            <p:custDataLst>
              <p:tags r:id="rId13"/>
            </p:custDataLst>
          </p:nvPr>
        </p:nvCxnSpPr>
        <p:spPr bwMode="auto">
          <a:xfrm rot="16200000" flipH="1">
            <a:off x="2190109" y="4676347"/>
            <a:ext cx="1189015" cy="374368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4" name="AutoShape 54"/>
          <p:cNvCxnSpPr>
            <a:cxnSpLocks noChangeShapeType="1"/>
            <a:stCxn id="69" idx="3"/>
            <a:endCxn id="55" idx="1"/>
          </p:cNvCxnSpPr>
          <p:nvPr>
            <p:custDataLst>
              <p:tags r:id="rId14"/>
            </p:custDataLst>
          </p:nvPr>
        </p:nvCxnSpPr>
        <p:spPr bwMode="auto">
          <a:xfrm>
            <a:off x="6844110" y="5458039"/>
            <a:ext cx="1945877" cy="5556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AutoShape 54"/>
          <p:cNvCxnSpPr>
            <a:cxnSpLocks noChangeShapeType="1"/>
            <a:stCxn id="50" idx="3"/>
            <a:endCxn id="69" idx="1"/>
          </p:cNvCxnSpPr>
          <p:nvPr>
            <p:custDataLst>
              <p:tags r:id="rId15"/>
            </p:custDataLst>
          </p:nvPr>
        </p:nvCxnSpPr>
        <p:spPr bwMode="auto">
          <a:xfrm>
            <a:off x="5603875" y="5458038"/>
            <a:ext cx="134541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6" name="Oval 5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22867" y="3639544"/>
            <a:ext cx="795456" cy="76279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tIns="36000" rIns="36000" bIns="3600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900" dirty="0" smtClean="0"/>
              <a:t>File </a:t>
            </a:r>
            <a:br>
              <a:rPr lang="en-US" sz="900" dirty="0" smtClean="0"/>
            </a:br>
            <a:r>
              <a:rPr lang="en-US" sz="900" dirty="0" smtClean="0"/>
              <a:t>amendment</a:t>
            </a:r>
            <a:br>
              <a:rPr lang="en-US" sz="900" dirty="0" smtClean="0"/>
            </a:br>
            <a:r>
              <a:rPr lang="en-US" sz="900" dirty="0" smtClean="0"/>
              <a:t>with IECs/</a:t>
            </a:r>
            <a:br>
              <a:rPr lang="en-US" sz="900" dirty="0" smtClean="0"/>
            </a:br>
            <a:r>
              <a:rPr lang="en-US" sz="900" dirty="0" smtClean="0"/>
              <a:t>IRBs &amp; HAs</a:t>
            </a:r>
            <a:endParaRPr lang="en-US" sz="900" dirty="0"/>
          </a:p>
        </p:txBody>
      </p:sp>
      <p:cxnSp>
        <p:nvCxnSpPr>
          <p:cNvPr id="67" name="AutoShape 95"/>
          <p:cNvCxnSpPr>
            <a:cxnSpLocks noChangeShapeType="1"/>
            <a:stCxn id="69" idx="3"/>
            <a:endCxn id="66" idx="4"/>
          </p:cNvCxnSpPr>
          <p:nvPr>
            <p:custDataLst>
              <p:tags r:id="rId17"/>
            </p:custDataLst>
          </p:nvPr>
        </p:nvCxnSpPr>
        <p:spPr bwMode="auto">
          <a:xfrm flipV="1">
            <a:off x="6844110" y="4402336"/>
            <a:ext cx="876485" cy="105570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8" name="Text Box 9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858000" y="5183644"/>
            <a:ext cx="5191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Yes</a:t>
            </a:r>
          </a:p>
        </p:txBody>
      </p:sp>
      <p:sp>
        <p:nvSpPr>
          <p:cNvPr id="69" name="AutoShape 8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38416" y="4995336"/>
            <a:ext cx="1105694" cy="925405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8000" tIns="18000" rIns="18000" bIns="18000" anchor="ctr"/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sz="800" dirty="0" smtClean="0"/>
              <a:t>Final </a:t>
            </a:r>
            <a:br>
              <a:rPr lang="en-US" sz="800" dirty="0" smtClean="0"/>
            </a:br>
            <a:r>
              <a:rPr lang="en-US" sz="800" dirty="0" smtClean="0"/>
              <a:t>amendment</a:t>
            </a:r>
            <a:br>
              <a:rPr lang="en-US" sz="800" dirty="0" smtClean="0"/>
            </a:br>
            <a:r>
              <a:rPr lang="en-US" sz="800" dirty="0" smtClean="0"/>
              <a:t>meets business </a:t>
            </a:r>
            <a:br>
              <a:rPr lang="en-US" sz="800" dirty="0" smtClean="0"/>
            </a:br>
            <a:r>
              <a:rPr lang="en-US" sz="800" dirty="0" smtClean="0"/>
              <a:t>rules of re-</a:t>
            </a:r>
            <a:br>
              <a:rPr lang="en-US" sz="800" dirty="0" smtClean="0"/>
            </a:br>
            <a:r>
              <a:rPr lang="en-US" sz="800" dirty="0" err="1" smtClean="0"/>
              <a:t>gistries</a:t>
            </a:r>
            <a:endParaRPr lang="en-US" sz="800" baseline="30000" dirty="0"/>
          </a:p>
        </p:txBody>
      </p:sp>
      <p:cxnSp>
        <p:nvCxnSpPr>
          <p:cNvPr id="70" name="AutoShape 54"/>
          <p:cNvCxnSpPr>
            <a:cxnSpLocks noChangeShapeType="1"/>
            <a:stCxn id="69" idx="0"/>
            <a:endCxn id="46" idx="3"/>
          </p:cNvCxnSpPr>
          <p:nvPr>
            <p:custDataLst>
              <p:tags r:id="rId20"/>
            </p:custDataLst>
          </p:nvPr>
        </p:nvCxnSpPr>
        <p:spPr bwMode="auto">
          <a:xfrm rot="16200000" flipV="1">
            <a:off x="5117471" y="3821544"/>
            <a:ext cx="974396" cy="1373188"/>
          </a:xfrm>
          <a:prstGeom prst="bent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1" name="Text Box 9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793420" y="4473964"/>
            <a:ext cx="51911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/>
              <a:t>No</a:t>
            </a:r>
          </a:p>
        </p:txBody>
      </p:sp>
      <p:sp>
        <p:nvSpPr>
          <p:cNvPr id="72" name="AutoShape 5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708150" y="2324100"/>
            <a:ext cx="1096963" cy="815975"/>
          </a:xfrm>
          <a:prstGeom prst="flowChartPredefinedProcess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Registration of a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73" name="AutoShape 5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275013" y="2324100"/>
            <a:ext cx="1446212" cy="815975"/>
          </a:xfrm>
          <a:prstGeom prst="flowChartPredefinedProcess">
            <a:avLst/>
          </a:prstGeom>
          <a:solidFill>
            <a:srgbClr val="D9DE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r>
              <a:rPr lang="en-GB" sz="800" b="1" dirty="0" smtClean="0"/>
              <a:t>Maintaining registry </a:t>
            </a:r>
            <a:r>
              <a:rPr lang="en-GB" sz="800" b="1" dirty="0"/>
              <a:t>p</a:t>
            </a:r>
            <a:r>
              <a:rPr lang="en-GB" sz="800" b="1" dirty="0" smtClean="0"/>
              <a:t>ostings</a:t>
            </a:r>
            <a:endParaRPr lang="en-US" sz="800" b="1" dirty="0"/>
          </a:p>
        </p:txBody>
      </p:sp>
      <p:cxnSp>
        <p:nvCxnSpPr>
          <p:cNvPr id="74" name="AutoShape 58"/>
          <p:cNvCxnSpPr>
            <a:cxnSpLocks noChangeShapeType="1"/>
            <a:stCxn id="72" idx="3"/>
            <a:endCxn id="73" idx="1"/>
          </p:cNvCxnSpPr>
          <p:nvPr>
            <p:custDataLst>
              <p:tags r:id="rId24"/>
            </p:custDataLst>
          </p:nvPr>
        </p:nvCxnSpPr>
        <p:spPr bwMode="auto">
          <a:xfrm>
            <a:off x="2805113" y="2732088"/>
            <a:ext cx="469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5" name="AutoShape 59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192713" y="2324100"/>
            <a:ext cx="1098550" cy="815975"/>
          </a:xfrm>
          <a:prstGeom prst="flowChartPredefinedProcess">
            <a:avLst/>
          </a:prstGeom>
          <a:solidFill>
            <a:srgbClr val="B2B2B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Disclosure of clinical </a:t>
            </a:r>
            <a:r>
              <a:rPr lang="en-US" sz="800" b="1" dirty="0">
                <a:solidFill>
                  <a:schemeClr val="bg1"/>
                </a:solidFill>
              </a:rPr>
              <a:t>t</a:t>
            </a:r>
            <a:r>
              <a:rPr lang="en-US" sz="800" b="1" dirty="0" smtClean="0">
                <a:solidFill>
                  <a:schemeClr val="bg1"/>
                </a:solidFill>
              </a:rPr>
              <a:t>rial </a:t>
            </a:r>
            <a:r>
              <a:rPr lang="en-US" sz="800" b="1" dirty="0">
                <a:solidFill>
                  <a:schemeClr val="bg1"/>
                </a:solidFill>
              </a:rPr>
              <a:t>r</a:t>
            </a:r>
            <a:r>
              <a:rPr lang="en-US" sz="800" b="1" dirty="0" smtClean="0">
                <a:solidFill>
                  <a:schemeClr val="bg1"/>
                </a:solidFill>
              </a:rPr>
              <a:t>esults</a:t>
            </a:r>
            <a:endParaRPr lang="en-US" sz="800" b="1" dirty="0">
              <a:solidFill>
                <a:schemeClr val="bg1"/>
              </a:solidFill>
            </a:endParaRPr>
          </a:p>
        </p:txBody>
      </p:sp>
      <p:cxnSp>
        <p:nvCxnSpPr>
          <p:cNvPr id="76" name="AutoShape 60"/>
          <p:cNvCxnSpPr>
            <a:cxnSpLocks noChangeShapeType="1"/>
            <a:stCxn id="73" idx="3"/>
            <a:endCxn id="75" idx="1"/>
          </p:cNvCxnSpPr>
          <p:nvPr>
            <p:custDataLst>
              <p:tags r:id="rId26"/>
            </p:custDataLst>
          </p:nvPr>
        </p:nvCxnSpPr>
        <p:spPr bwMode="auto">
          <a:xfrm>
            <a:off x="4721225" y="2732088"/>
            <a:ext cx="471488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7" name="Oval 6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160105" y="2209800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/>
              <a:t>2</a:t>
            </a:r>
          </a:p>
        </p:txBody>
      </p:sp>
      <p:sp>
        <p:nvSpPr>
          <p:cNvPr id="78" name="AutoShape 26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273050" y="4705255"/>
            <a:ext cx="793750" cy="437960"/>
          </a:xfrm>
          <a:prstGeom prst="flowChartPredefinedProcess">
            <a:avLst/>
          </a:prstGeom>
          <a:solidFill>
            <a:srgbClr val="CBCBCB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36000" rIns="0" bIns="36000" anchor="ctr"/>
          <a:lstStyle/>
          <a:p>
            <a:r>
              <a:rPr lang="en-US" sz="800" dirty="0" smtClean="0"/>
              <a:t>Registration of a clinical </a:t>
            </a:r>
            <a:r>
              <a:rPr lang="en-US" sz="800" dirty="0"/>
              <a:t>t</a:t>
            </a:r>
            <a:r>
              <a:rPr lang="en-US" sz="800" dirty="0" smtClean="0"/>
              <a:t>rial</a:t>
            </a:r>
            <a:endParaRPr lang="en-US" sz="800" dirty="0"/>
          </a:p>
        </p:txBody>
      </p:sp>
      <p:sp>
        <p:nvSpPr>
          <p:cNvPr id="79" name="Oval 27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71450" y="4590955"/>
            <a:ext cx="203200" cy="228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tIns="36000" rIns="36000" bIns="36000" anchor="ctr"/>
          <a:lstStyle/>
          <a:p>
            <a:r>
              <a:rPr lang="en-US" sz="800" dirty="0" smtClean="0"/>
              <a:t>1</a:t>
            </a:r>
            <a:endParaRPr lang="en-US" sz="800" dirty="0"/>
          </a:p>
        </p:txBody>
      </p:sp>
      <p:cxnSp>
        <p:nvCxnSpPr>
          <p:cNvPr id="80" name="AutoShape 58"/>
          <p:cNvCxnSpPr>
            <a:cxnSpLocks noChangeShapeType="1"/>
            <a:stCxn id="78" idx="3"/>
            <a:endCxn id="62" idx="1"/>
          </p:cNvCxnSpPr>
          <p:nvPr>
            <p:custDataLst>
              <p:tags r:id="rId30"/>
            </p:custDataLst>
          </p:nvPr>
        </p:nvCxnSpPr>
        <p:spPr bwMode="auto">
          <a:xfrm flipV="1">
            <a:off x="1066800" y="4020940"/>
            <a:ext cx="1143000" cy="903295"/>
          </a:xfrm>
          <a:prstGeom prst="bentConnector3">
            <a:avLst>
              <a:gd name="adj1" fmla="val 76590"/>
            </a:avLst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9951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TYPE" val="RXPpotRXPP"/>
  <p:tag name="VARPOTVERSION" val="RXP4.0"/>
  <p:tag name="VARPPTLANGSEL" val="RXPEnglish"/>
  <p:tag name="VARPPTGRIDMODE" val="RXPRocheGrid"/>
  <p:tag name="VARPPTPAPER" val="RXPA4"/>
  <p:tag name="VARDIVISION" val="RXPDivPharm"/>
  <p:tag name="VARPPTLANG" val="RXPEnglish"/>
  <p:tag name="VARGRIDMODE" val="RXPgrid_none_value"/>
  <p:tag name="VARPALETTE" val="RXPpalette_standard_value"/>
  <p:tag name="VARBACKGROUND" val="RXPbackground_light_value"/>
  <p:tag name="VARPPTSETUPPERFORMED" val="RXPTRUE"/>
  <p:tag name="VARPPTCOMPATIBLE4" val="RXPFALSE"/>
  <p:tag name="THINKCELLPRESENTATIONDONOTDELETE" val="&lt;?xml version=&quot;1.0&quot; encoding=&quot;UTF-16&quot; standalone=&quot;yes&quot;?&gt;&#10;&lt;root&gt;&lt;version val=&quot;16204&quot;/&gt;&lt;partner val=&quot;612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0&quot;/&gt;&lt;/m_mruColor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&gt;&lt;m_strFormatTime&gt;%d.%m.%Y&lt;/m_strFormatTime&gt;&lt;/m_precDefault&gt;&lt;/CDefaultPrec&gt;&lt;CDefaultPrec id=&quot;3&quot;&gt;&lt;m_precDefault/&gt;&lt;/CDefaultPrec&gt;&lt;CDefaultPrec id=&quot;2&quot;&gt;&lt;m_precDefault/&gt;&lt;/CDefaultPrec&gt;&lt;/root&gt;"/>
  <p:tag name="THINKCELLUNDODONOTDELETE" val="2068"/>
  <p:tag name="VARPPTCOMPATIBLERD03" val="RXP"/>
  <p:tag name="VARPPTSLIDEFORMAT" val="RXP"/>
  <p:tag name="VARSAVEMESSAGETIMESTAMP" val="RXP20.09.20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FECbFCYy0a0Fo0nKzcep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6rSJGDeBEutty7lba7SO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IAYcjGiUyKvMXTL04kN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kDvyadFhkea74QQ8LlSZA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VoNBE7YmEW70Nnz.z9Qd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8EA4yag1EKKVv2t1PSfuw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HERSe5Wk2MDhMznxO2jw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QPMn0A3b0idqzU6vaflN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qhtMpEPEKuNu1fZx5xu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96VJF9Z0GonaB4ArHBq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wS2MpKNU61RLIRoz1JZw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96nd6.WEy48Mdmdir1PA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ckVUCYnVUGxQJFT.4ovh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9QsT2.z2UeLuwY0epoef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ttdOrWpU6J1yWIALXWh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y6onlYVUaJXsniSRsq0Q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CuvZ2hQU0SaeJphmWRgQ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VQVvG4Yq0GD43XyouFZ7A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qhtMpEPEKuNu1fZx5xu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96VJF9Z0GonaB4ArHBqw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aRx_yHF7U.glXQEPp2pjA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o.0SFJdEeSoTExR4Dna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ITBr90nNEKKzh66iTmgJ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TyMfsga0urFU8rZ7M2E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92ec3KXM06d5KIMmZZkdw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6rSJGDeBEutty7lba7SO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IAYcjGiUyKvMXTL04kN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kDvyadFhkea74QQ8LlSZ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wS2MpKNU61RLIRoz1JZw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mBff1uMEy5FCDKlBAnf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pT4f43WXkWpt5NLHQ.rr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L_FcKmYZEKb61PNA.xAnQ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Dkvlu7VCkqrU1HKJ0els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CuvZ2hQU0SaeJphmWRgQg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hci_unS8EeCM8eCSNQyog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aRx_yHF7U.glXQEPp2pj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o.0SFJdEeSoTExR4Dnaw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ITBr90nNEKKzh66iTmgJ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TyMfsga0urFU8rZ7M2Eg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6rSJGDeBEutty7lba7SOA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IAYcjGiUyKvMXTL04kN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kDvyadFhkea74QQ8LlSZA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7B501veLEuql_1kxPxvi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EcKAqo0.C6K.25vEFbQ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EkSbsGT0SmRYwlpC1SfQ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qhtMpEPEKuNu1fZx5xuA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96VJF9Z0GonaB4ArHBq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4qoDKMXE6CPhIDWMoeJA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PAALlXjDU.7zHVusIa8aw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y5uNgT.EEqBV_F4KlU34Q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qhtMpEPEKuNu1fZx5xuA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96VJF9Z0GonaB4ArHBq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7081SCzoUqkY8zJYSM62Q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YVqD_8NCU6DxrlM6nVir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8.ipXoUsUOZjgOlGxzzi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9QsT2.z2UeLuwY0epoef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ttdOrWpU6J1yWIALXWh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dzm8dIkfEysCMBYJTP7F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eAU4P9OEO2wou.Me262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aRx_yHF7U.glXQEPp2pj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o.0SFJdEeSoTExR4Dna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ITBr90nNEKKzh66iTmgJ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ECdvml5ek.NU43x9GbsU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TyMfsga0urFU8rZ7M2E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6rSJGDeBEutty7lba7SO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IAYcjGiUyKvMXTL04kN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kDvyadFhkea74QQ8LlSZ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oB0K7R6AEmAXTOd0_tal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LxBE88T4UiU0u_bCCaPi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6ns81Bbk6xaFfYyw7Uk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O.dH.yfEilX_vuk1PBv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PzLXusCTki5nJUQcXZd0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815avDkEmMD5DjXpui.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fpUoSHQzEyP1RRJ31Lgx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IfwKTV10WD9eyRXJqYD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ubfwmQh0.BBFRKIp6CQ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wM2aamrUCekZJwshYB5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wS2MpKNU61RLIRoz1JZ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DXu21zrUi73.VnAMf83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mBff1uMEy5FCDKlBAnf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6c3Nr4hS0utKuHbTpcw5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L_FcKmYZEKb61PNA.xAn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AREyi8RrkeRDcl4fItq5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CuvZ2hQU0SaeJphmWRgQ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uNC_CGoFk.UUJL2FieDB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ro_3Rwd0udrHvsj.4bX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rASBtYVE6nGkLTOBLNe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CuvZ2hQU0SaeJphmWRgQ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5JiCsrb7kmcz65FOsQbc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_.8Xmqa0qs.dEL8ZT3z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A6G1lBgHkCziWt_MirfR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aRx_yHF7U.glXQEPp2pjA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o.0SFJdEeSoTExR4Dna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ITBr90nNEKKzh66iTmgJ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TyMfsga0urFU8rZ7M2Eg"/>
</p:tagLst>
</file>

<file path=ppt/theme/theme1.xml><?xml version="1.0" encoding="utf-8"?>
<a:theme xmlns:a="http://schemas.openxmlformats.org/drawingml/2006/main" name="1_ABPI_PPT_TEMPLATE_JULY2011">
  <a:themeElements>
    <a:clrScheme name="ABPI">
      <a:dk1>
        <a:sysClr val="windowText" lastClr="000000"/>
      </a:dk1>
      <a:lt1>
        <a:sysClr val="window" lastClr="FFFFFF"/>
      </a:lt1>
      <a:dk2>
        <a:srgbClr val="562877"/>
      </a:dk2>
      <a:lt2>
        <a:srgbClr val="EC008C"/>
      </a:lt2>
      <a:accent1>
        <a:srgbClr val="562877"/>
      </a:accent1>
      <a:accent2>
        <a:srgbClr val="92278F"/>
      </a:accent2>
      <a:accent3>
        <a:srgbClr val="BD1A8D"/>
      </a:accent3>
      <a:accent4>
        <a:srgbClr val="EC008C"/>
      </a:accent4>
      <a:accent5>
        <a:srgbClr val="3A0E52"/>
      </a:accent5>
      <a:accent6>
        <a:srgbClr val="F79646"/>
      </a:accent6>
      <a:hlink>
        <a:srgbClr val="0000FF"/>
      </a:hlink>
      <a:folHlink>
        <a:srgbClr val="800080"/>
      </a:folHlink>
    </a:clrScheme>
    <a:fontScheme name="Life Tree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ABPI Slides - Medicines for Life - new branding</Template>
  <TotalTime>1621</TotalTime>
  <Pages>16</Pages>
  <Words>1551</Words>
  <Application>Microsoft Office PowerPoint</Application>
  <PresentationFormat>A4 Paper (210x297 mm)</PresentationFormat>
  <Paragraphs>270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1_ABPI_PPT_TEMPLATE_JULY2011</vt:lpstr>
      <vt:lpstr>think-cell Slide</vt:lpstr>
      <vt:lpstr>Clinical trial registration  and results disclosure process</vt:lpstr>
      <vt:lpstr>Clinical trial registration process</vt:lpstr>
      <vt:lpstr>Standard notification for process flow maps</vt:lpstr>
      <vt:lpstr>Process assumptions</vt:lpstr>
      <vt:lpstr>Registration of a clinical trial (Part 1)</vt:lpstr>
      <vt:lpstr>Registration of a clinical trial (Part 2)</vt:lpstr>
      <vt:lpstr>Registration of a clinical trial </vt:lpstr>
      <vt:lpstr>Maintaining registry postings</vt:lpstr>
      <vt:lpstr>Managing protocol amendments  &amp; registry postings (Part 1)</vt:lpstr>
      <vt:lpstr>Managing protocol amendments  &amp; registry postings (Part 2)</vt:lpstr>
      <vt:lpstr>Maintaining registry postings</vt:lpstr>
      <vt:lpstr>Results disclosure process</vt:lpstr>
      <vt:lpstr>Disclosure of clinical trial results  (structured/tabular outputs) </vt:lpstr>
      <vt:lpstr>Disclosure of clinical trial results  as ICH E3 summaries</vt:lpstr>
      <vt:lpstr>Disclosure of clinical trial results</vt:lpstr>
      <vt:lpstr>PowerPoint Presentation</vt:lpstr>
    </vt:vector>
  </TitlesOfParts>
  <Company>F. Hoffmann-La Roche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Peter Schiemann</dc:creator>
  <cp:lastModifiedBy>Melanie Quashie</cp:lastModifiedBy>
  <cp:revision>4859</cp:revision>
  <cp:lastPrinted>2008-12-11T14:11:10Z</cp:lastPrinted>
  <dcterms:created xsi:type="dcterms:W3CDTF">2006-01-19T17:32:45Z</dcterms:created>
  <dcterms:modified xsi:type="dcterms:W3CDTF">2013-08-13T13:39:25Z</dcterms:modified>
</cp:coreProperties>
</file>